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56" r:id="rId2"/>
    <p:sldId id="260" r:id="rId3"/>
    <p:sldId id="257" r:id="rId4"/>
    <p:sldId id="258" r:id="rId5"/>
    <p:sldId id="261" r:id="rId6"/>
    <p:sldId id="266" r:id="rId7"/>
    <p:sldId id="267" r:id="rId8"/>
    <p:sldId id="268" r:id="rId9"/>
    <p:sldId id="269" r:id="rId10"/>
    <p:sldId id="264" r:id="rId11"/>
    <p:sldId id="259" r:id="rId12"/>
    <p:sldId id="263" r:id="rId13"/>
    <p:sldId id="262" r:id="rId14"/>
    <p:sldId id="270" r:id="rId15"/>
    <p:sldId id="272" r:id="rId16"/>
    <p:sldId id="271" r:id="rId17"/>
    <p:sldId id="274" r:id="rId18"/>
    <p:sldId id="275" r:id="rId19"/>
    <p:sldId id="276" r:id="rId20"/>
    <p:sldId id="273" r:id="rId21"/>
    <p:sldId id="285" r:id="rId22"/>
    <p:sldId id="284" r:id="rId23"/>
    <p:sldId id="286" r:id="rId24"/>
    <p:sldId id="287" r:id="rId25"/>
    <p:sldId id="288" r:id="rId26"/>
    <p:sldId id="306" r:id="rId27"/>
    <p:sldId id="304" r:id="rId28"/>
    <p:sldId id="309" r:id="rId29"/>
    <p:sldId id="308" r:id="rId30"/>
    <p:sldId id="290"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15" autoAdjust="0"/>
    <p:restoredTop sz="94660"/>
  </p:normalViewPr>
  <p:slideViewPr>
    <p:cSldViewPr>
      <p:cViewPr varScale="1">
        <p:scale>
          <a:sx n="106" d="100"/>
          <a:sy n="106" d="100"/>
        </p:scale>
        <p:origin x="-1218"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8A961D12-EF12-4E64-A8AD-A3F042B4E0D0}" type="datetimeFigureOut">
              <a:rPr lang="en-US" smtClean="0"/>
              <a:pPr/>
              <a:t>4/7/2014</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5FF11E7F-98F1-4081-88FB-C6E854998D7F}" type="slidenum">
              <a:rPr lang="en-US" smtClean="0"/>
              <a:pPr/>
              <a:t>‹#›</a:t>
            </a:fld>
            <a:endParaRPr lang="en-US" dirty="0"/>
          </a:p>
        </p:txBody>
      </p:sp>
    </p:spTree>
    <p:extLst>
      <p:ext uri="{BB962C8B-B14F-4D97-AF65-F5344CB8AC3E}">
        <p14:creationId xmlns:p14="http://schemas.microsoft.com/office/powerpoint/2010/main" xmlns="" val="1241086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3CC54FD1-1498-40DC-B36B-17E991396FDA}" type="datetimeFigureOut">
              <a:rPr lang="en-US" smtClean="0"/>
              <a:pPr/>
              <a:t>4/7/2014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B5FCDAD0-7F13-435E-B239-5A08FD61D8BD}" type="slidenum">
              <a:rPr lang="en-US" smtClean="0"/>
              <a:pPr/>
              <a:t>‹#›</a:t>
            </a:fld>
            <a:endParaRPr lang="en-US" dirty="0"/>
          </a:p>
        </p:txBody>
      </p:sp>
    </p:spTree>
    <p:extLst>
      <p:ext uri="{BB962C8B-B14F-4D97-AF65-F5344CB8AC3E}">
        <p14:creationId xmlns:p14="http://schemas.microsoft.com/office/powerpoint/2010/main" xmlns="" val="118198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FCDAD0-7F13-435E-B239-5A08FD61D8BD}" type="slidenum">
              <a:rPr lang="en-US" smtClean="0"/>
              <a:pPr/>
              <a:t>11</a:t>
            </a:fld>
            <a:endParaRPr lang="en-US" dirty="0"/>
          </a:p>
        </p:txBody>
      </p:sp>
    </p:spTree>
    <p:extLst>
      <p:ext uri="{BB962C8B-B14F-4D97-AF65-F5344CB8AC3E}">
        <p14:creationId xmlns:p14="http://schemas.microsoft.com/office/powerpoint/2010/main" xmlns="" val="1109001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FE2C62-A805-4035-9151-10C52784A429}" type="datetimeFigureOut">
              <a:rPr lang="en-US" smtClean="0"/>
              <a:pPr/>
              <a:t>4/7/2014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71909B-D5B6-41AB-91F4-7166A88D4D3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E2C62-A805-4035-9151-10C52784A429}" type="datetimeFigureOut">
              <a:rPr lang="en-US" smtClean="0"/>
              <a:pPr/>
              <a:t>4/7/2014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71909B-D5B6-41AB-91F4-7166A88D4D3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7FFE2C62-A805-4035-9151-10C52784A429}" type="datetimeFigureOut">
              <a:rPr lang="en-US" smtClean="0"/>
              <a:pPr/>
              <a:t>4/7/2014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71909B-D5B6-41AB-91F4-7166A88D4D36}" type="slidenum">
              <a:rPr lang="en-US" smtClean="0"/>
              <a:pPr/>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FE2C62-A805-4035-9151-10C52784A429}" type="datetimeFigureOut">
              <a:rPr lang="en-US" smtClean="0"/>
              <a:pPr/>
              <a:t>4/7/2014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71909B-D5B6-41AB-91F4-7166A88D4D36}"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FE2C62-A805-4035-9151-10C52784A429}" type="datetimeFigureOut">
              <a:rPr lang="en-US" smtClean="0"/>
              <a:pPr/>
              <a:t>4/7/2014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71909B-D5B6-41AB-91F4-7166A88D4D3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FFE2C62-A805-4035-9151-10C52784A429}" type="datetimeFigureOut">
              <a:rPr lang="en-US" smtClean="0"/>
              <a:pPr/>
              <a:t>4/7/2014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71909B-D5B6-41AB-91F4-7166A88D4D36}" type="slidenum">
              <a:rPr lang="en-US" smtClean="0"/>
              <a:pPr/>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FE2C62-A805-4035-9151-10C52784A429}" type="datetimeFigureOut">
              <a:rPr lang="en-US" smtClean="0"/>
              <a:pPr/>
              <a:t>4/7/2014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71909B-D5B6-41AB-91F4-7166A88D4D3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FE2C62-A805-4035-9151-10C52784A429}" type="datetimeFigureOut">
              <a:rPr lang="en-US" smtClean="0"/>
              <a:pPr/>
              <a:t>4/7/2014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71909B-D5B6-41AB-91F4-7166A88D4D3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7FFE2C62-A805-4035-9151-10C52784A429}" type="datetimeFigureOut">
              <a:rPr lang="en-US" smtClean="0"/>
              <a:pPr/>
              <a:t>4/7/2014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71909B-D5B6-41AB-91F4-7166A88D4D3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7FFE2C62-A805-4035-9151-10C52784A429}" type="datetimeFigureOut">
              <a:rPr lang="en-US" smtClean="0"/>
              <a:pPr/>
              <a:t>4/7/2014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71909B-D5B6-41AB-91F4-7166A88D4D36}" type="slidenum">
              <a:rPr lang="en-US" smtClean="0"/>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FE2C62-A805-4035-9151-10C52784A429}" type="datetimeFigureOut">
              <a:rPr lang="en-US" smtClean="0"/>
              <a:pPr/>
              <a:t>4/7/2014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71909B-D5B6-41AB-91F4-7166A88D4D36}" type="slidenum">
              <a:rPr lang="en-US" smtClean="0"/>
              <a:pPr/>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7FFE2C62-A805-4035-9151-10C52784A429}" type="datetimeFigureOut">
              <a:rPr lang="en-US" smtClean="0"/>
              <a:pPr/>
              <a:t>4/7/2014</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671909B-D5B6-41AB-91F4-7166A88D4D36}"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780108"/>
          </a:xfrm>
        </p:spPr>
        <p:txBody>
          <a:bodyPr>
            <a:normAutofit/>
          </a:bodyPr>
          <a:lstStyle/>
          <a:p>
            <a:r>
              <a:rPr lang="en-US" sz="5400" b="1" dirty="0" smtClean="0"/>
              <a:t>Creating Safe Sanctuaries</a:t>
            </a:r>
            <a:endParaRPr lang="en-US" sz="5400" b="1" dirty="0"/>
          </a:p>
        </p:txBody>
      </p:sp>
      <p:sp>
        <p:nvSpPr>
          <p:cNvPr id="3" name="Subtitle 2"/>
          <p:cNvSpPr>
            <a:spLocks noGrp="1"/>
          </p:cNvSpPr>
          <p:nvPr>
            <p:ph type="subTitle" idx="1"/>
          </p:nvPr>
        </p:nvSpPr>
        <p:spPr>
          <a:xfrm>
            <a:off x="1371600" y="3556001"/>
            <a:ext cx="6400800" cy="1473200"/>
          </a:xfrm>
        </p:spPr>
        <p:txBody>
          <a:bodyPr>
            <a:normAutofit/>
          </a:bodyPr>
          <a:lstStyle/>
          <a:p>
            <a:r>
              <a:rPr lang="en-US" sz="3200" b="1" dirty="0" smtClean="0"/>
              <a:t>Reducing the Risk of Abuse</a:t>
            </a:r>
          </a:p>
          <a:p>
            <a:r>
              <a:rPr lang="en-US" sz="3200" b="1" dirty="0" smtClean="0"/>
              <a:t>In the Local Church</a:t>
            </a:r>
            <a:endParaRPr lang="en-US" sz="3200" b="1" dirty="0"/>
          </a:p>
        </p:txBody>
      </p:sp>
      <p:pic>
        <p:nvPicPr>
          <p:cNvPr id="4" name="Picture 8" descr="ng-logo"/>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56532" y="383309"/>
            <a:ext cx="6230937" cy="18689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pic>
    </p:spTree>
    <p:extLst>
      <p:ext uri="{BB962C8B-B14F-4D97-AF65-F5344CB8AC3E}">
        <p14:creationId xmlns:p14="http://schemas.microsoft.com/office/powerpoint/2010/main" xmlns="" val="4239920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b="1" dirty="0" smtClean="0"/>
              <a:t>What is Required of Us?</a:t>
            </a:r>
            <a:endParaRPr lang="en-US" sz="5400"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3836275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Safety first!</a:t>
            </a:r>
          </a:p>
          <a:p>
            <a:r>
              <a:rPr lang="en-US" b="1" dirty="0" smtClean="0"/>
              <a:t>Support of workers in case of false allegation of abuse</a:t>
            </a:r>
          </a:p>
          <a:p>
            <a:r>
              <a:rPr lang="en-US" b="1" dirty="0" smtClean="0"/>
              <a:t>Prevent loss of good reputation of the church</a:t>
            </a:r>
          </a:p>
          <a:p>
            <a:r>
              <a:rPr lang="en-US" b="1" dirty="0" smtClean="0"/>
              <a:t>Prevent loss of $$$ in victim judgments and in legal fees</a:t>
            </a:r>
            <a:endParaRPr lang="en-US" b="1" dirty="0"/>
          </a:p>
        </p:txBody>
      </p:sp>
      <p:sp>
        <p:nvSpPr>
          <p:cNvPr id="3" name="Title 2"/>
          <p:cNvSpPr>
            <a:spLocks noGrp="1"/>
          </p:cNvSpPr>
          <p:nvPr>
            <p:ph type="title"/>
          </p:nvPr>
        </p:nvSpPr>
        <p:spPr/>
        <p:txBody>
          <a:bodyPr>
            <a:normAutofit/>
          </a:bodyPr>
          <a:lstStyle/>
          <a:p>
            <a:r>
              <a:rPr lang="en-US" sz="4800" b="1" dirty="0" smtClean="0"/>
              <a:t>Risk Reduction Requirements</a:t>
            </a:r>
            <a:endParaRPr lang="en-US" sz="4800" b="1" dirty="0"/>
          </a:p>
        </p:txBody>
      </p:sp>
    </p:spTree>
    <p:extLst>
      <p:ext uri="{BB962C8B-B14F-4D97-AF65-F5344CB8AC3E}">
        <p14:creationId xmlns:p14="http://schemas.microsoft.com/office/powerpoint/2010/main" xmlns="" val="3072047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7200" b="1" dirty="0" smtClean="0"/>
              <a:t>Let’s Get Educated!</a:t>
            </a:r>
            <a:endParaRPr lang="en-US" sz="7200"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3913676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3200" b="1" dirty="0" smtClean="0"/>
              <a:t>Physical </a:t>
            </a:r>
          </a:p>
          <a:p>
            <a:r>
              <a:rPr lang="en-US" sz="3200" b="1" dirty="0" smtClean="0"/>
              <a:t>Sexual</a:t>
            </a:r>
          </a:p>
          <a:p>
            <a:r>
              <a:rPr lang="en-US" sz="3200" b="1" dirty="0" smtClean="0"/>
              <a:t>Emotional</a:t>
            </a:r>
          </a:p>
          <a:p>
            <a:r>
              <a:rPr lang="en-US" sz="3200" b="1" dirty="0" smtClean="0"/>
              <a:t>Ritual</a:t>
            </a:r>
          </a:p>
          <a:p>
            <a:r>
              <a:rPr lang="en-US" sz="3200" b="1" dirty="0" smtClean="0"/>
              <a:t>Neglect and Abandonment</a:t>
            </a:r>
          </a:p>
          <a:p>
            <a:r>
              <a:rPr lang="en-US" sz="3200" b="1" dirty="0" smtClean="0"/>
              <a:t>Financial Abuse or Exploitation</a:t>
            </a:r>
          </a:p>
        </p:txBody>
      </p:sp>
      <p:sp>
        <p:nvSpPr>
          <p:cNvPr id="3" name="Title 2"/>
          <p:cNvSpPr>
            <a:spLocks noGrp="1"/>
          </p:cNvSpPr>
          <p:nvPr>
            <p:ph type="title"/>
          </p:nvPr>
        </p:nvSpPr>
        <p:spPr/>
        <p:txBody>
          <a:bodyPr/>
          <a:lstStyle/>
          <a:p>
            <a:r>
              <a:rPr lang="en-US" b="1" dirty="0" smtClean="0"/>
              <a:t>Abuse Can Be: </a:t>
            </a:r>
            <a:endParaRPr lang="en-US" b="1" dirty="0"/>
          </a:p>
        </p:txBody>
      </p:sp>
    </p:spTree>
    <p:extLst>
      <p:ext uri="{BB962C8B-B14F-4D97-AF65-F5344CB8AC3E}">
        <p14:creationId xmlns:p14="http://schemas.microsoft.com/office/powerpoint/2010/main" xmlns="" val="1857423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sz="4100" b="1" dirty="0" smtClean="0"/>
              <a:t>Deliberate or intentional bodily harm, non-accidental</a:t>
            </a:r>
          </a:p>
          <a:p>
            <a:r>
              <a:rPr lang="en-US" sz="3400" b="1" dirty="0" smtClean="0"/>
              <a:t>Possible Indicators:</a:t>
            </a:r>
          </a:p>
          <a:p>
            <a:pPr lvl="1"/>
            <a:r>
              <a:rPr lang="en-US" sz="3000" b="1" dirty="0" smtClean="0"/>
              <a:t>Hostility and aggression toward others</a:t>
            </a:r>
          </a:p>
          <a:p>
            <a:pPr lvl="1"/>
            <a:r>
              <a:rPr lang="en-US" sz="3000" b="1" dirty="0" smtClean="0"/>
              <a:t>Destructive behavior toward self, others and/or property</a:t>
            </a:r>
          </a:p>
          <a:p>
            <a:pPr lvl="1"/>
            <a:r>
              <a:rPr lang="en-US" sz="3000" b="1" dirty="0" smtClean="0"/>
              <a:t>Unexplainable fractures or bruises</a:t>
            </a:r>
          </a:p>
          <a:p>
            <a:pPr lvl="1"/>
            <a:r>
              <a:rPr lang="en-US" sz="3000" b="1" dirty="0" smtClean="0"/>
              <a:t>Fearfulness of parents and/or other adults</a:t>
            </a:r>
          </a:p>
          <a:p>
            <a:pPr lvl="1"/>
            <a:r>
              <a:rPr lang="en-US" sz="3000" b="1" dirty="0" smtClean="0"/>
              <a:t>Burns, facial injuries, repeated bruises</a:t>
            </a:r>
            <a:endParaRPr lang="en-US" sz="3000" b="1" dirty="0"/>
          </a:p>
        </p:txBody>
      </p:sp>
      <p:sp>
        <p:nvSpPr>
          <p:cNvPr id="3" name="Title 2"/>
          <p:cNvSpPr>
            <a:spLocks noGrp="1"/>
          </p:cNvSpPr>
          <p:nvPr>
            <p:ph type="title"/>
          </p:nvPr>
        </p:nvSpPr>
        <p:spPr/>
        <p:txBody>
          <a:bodyPr/>
          <a:lstStyle/>
          <a:p>
            <a:r>
              <a:rPr lang="en-US" b="1" dirty="0" smtClean="0"/>
              <a:t>Physical Abuse</a:t>
            </a:r>
            <a:endParaRPr lang="en-US" b="1" dirty="0"/>
          </a:p>
        </p:txBody>
      </p:sp>
    </p:spTree>
    <p:extLst>
      <p:ext uri="{BB962C8B-B14F-4D97-AF65-F5344CB8AC3E}">
        <p14:creationId xmlns:p14="http://schemas.microsoft.com/office/powerpoint/2010/main" xmlns="" val="1453803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r>
              <a:rPr lang="en-US" sz="4000" b="1" dirty="0" smtClean="0"/>
              <a:t>Non-consensual sexual contact between child and adult, minor and minor or adults, such as fondling, intercourse, incest, pornographic exploitation or exposure</a:t>
            </a:r>
          </a:p>
          <a:p>
            <a:r>
              <a:rPr lang="en-US" sz="3800" b="1" dirty="0" smtClean="0"/>
              <a:t>Possible Indicators:</a:t>
            </a:r>
          </a:p>
          <a:p>
            <a:pPr lvl="1"/>
            <a:r>
              <a:rPr lang="en-US" sz="3600" b="1" dirty="0" smtClean="0"/>
              <a:t>Advanced sexual knowledge and/or behavior</a:t>
            </a:r>
          </a:p>
          <a:p>
            <a:pPr lvl="1"/>
            <a:r>
              <a:rPr lang="en-US" sz="3600" b="1" dirty="0" smtClean="0"/>
              <a:t>Depression</a:t>
            </a:r>
          </a:p>
          <a:p>
            <a:pPr lvl="1"/>
            <a:r>
              <a:rPr lang="en-US" sz="3600" b="1" dirty="0" smtClean="0"/>
              <a:t>Promiscuous behavior</a:t>
            </a:r>
          </a:p>
          <a:p>
            <a:pPr lvl="1"/>
            <a:r>
              <a:rPr lang="en-US" sz="3600" b="1" dirty="0" smtClean="0"/>
              <a:t>Difficulty sitting or walking</a:t>
            </a:r>
          </a:p>
          <a:p>
            <a:pPr lvl="1"/>
            <a:r>
              <a:rPr lang="en-US" sz="3600" b="1" dirty="0" smtClean="0"/>
              <a:t>Bruising/bleeding in vaginal or anal areas</a:t>
            </a:r>
          </a:p>
          <a:p>
            <a:pPr lvl="1"/>
            <a:r>
              <a:rPr lang="en-US" sz="3600" b="1" dirty="0" smtClean="0"/>
              <a:t>Frequent headaches, extreme fatigue</a:t>
            </a:r>
          </a:p>
          <a:p>
            <a:pPr lvl="1"/>
            <a:r>
              <a:rPr lang="en-US" sz="3600" b="1" dirty="0" smtClean="0"/>
              <a:t>Sexually transmitted diseases</a:t>
            </a:r>
            <a:endParaRPr lang="en-US" sz="3600" b="1" dirty="0"/>
          </a:p>
        </p:txBody>
      </p:sp>
      <p:sp>
        <p:nvSpPr>
          <p:cNvPr id="3" name="Title 2"/>
          <p:cNvSpPr>
            <a:spLocks noGrp="1"/>
          </p:cNvSpPr>
          <p:nvPr>
            <p:ph type="title"/>
          </p:nvPr>
        </p:nvSpPr>
        <p:spPr/>
        <p:txBody>
          <a:bodyPr/>
          <a:lstStyle/>
          <a:p>
            <a:r>
              <a:rPr lang="en-US" b="1" dirty="0" smtClean="0"/>
              <a:t>Sexual Abuse</a:t>
            </a:r>
            <a:endParaRPr lang="en-US" b="1" dirty="0"/>
          </a:p>
        </p:txBody>
      </p:sp>
    </p:spTree>
    <p:extLst>
      <p:ext uri="{BB962C8B-B14F-4D97-AF65-F5344CB8AC3E}">
        <p14:creationId xmlns:p14="http://schemas.microsoft.com/office/powerpoint/2010/main" xmlns="" val="840689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sz="4000" b="1" dirty="0" smtClean="0"/>
              <a:t>Infliction of mental anguish by threat, intimidation or humiliation – spoken and/or unspoken, violence or emotional cruelty</a:t>
            </a:r>
          </a:p>
          <a:p>
            <a:r>
              <a:rPr lang="en-US" sz="3400" b="1" dirty="0" smtClean="0"/>
              <a:t>Possible Indicators:</a:t>
            </a:r>
          </a:p>
          <a:p>
            <a:pPr lvl="1"/>
            <a:r>
              <a:rPr lang="en-US" sz="3000" b="1" dirty="0" smtClean="0"/>
              <a:t>Depression and/or withdrawal</a:t>
            </a:r>
          </a:p>
          <a:p>
            <a:pPr lvl="1"/>
            <a:r>
              <a:rPr lang="en-US" sz="3000" b="1" dirty="0" smtClean="0"/>
              <a:t>Lack of self esteem</a:t>
            </a:r>
          </a:p>
          <a:p>
            <a:pPr lvl="1"/>
            <a:r>
              <a:rPr lang="en-US" sz="3000" b="1" dirty="0" smtClean="0"/>
              <a:t>Threatens or attempts suicide</a:t>
            </a:r>
          </a:p>
          <a:p>
            <a:pPr lvl="1"/>
            <a:r>
              <a:rPr lang="en-US" sz="3000" b="1" dirty="0" smtClean="0"/>
              <a:t>Speech and/or eating disorders</a:t>
            </a:r>
          </a:p>
          <a:p>
            <a:pPr lvl="1"/>
            <a:r>
              <a:rPr lang="en-US" sz="3000" b="1" dirty="0" smtClean="0"/>
              <a:t>Extreme passive/aggressive behavior</a:t>
            </a:r>
          </a:p>
          <a:p>
            <a:pPr lvl="1"/>
            <a:r>
              <a:rPr lang="en-US" sz="3000" b="1" dirty="0" smtClean="0"/>
              <a:t>Excessively seeks adult approval</a:t>
            </a:r>
          </a:p>
        </p:txBody>
      </p:sp>
      <p:sp>
        <p:nvSpPr>
          <p:cNvPr id="3" name="Title 2"/>
          <p:cNvSpPr>
            <a:spLocks noGrp="1"/>
          </p:cNvSpPr>
          <p:nvPr>
            <p:ph type="title"/>
          </p:nvPr>
        </p:nvSpPr>
        <p:spPr/>
        <p:txBody>
          <a:bodyPr/>
          <a:lstStyle/>
          <a:p>
            <a:r>
              <a:rPr lang="en-US" b="1" dirty="0" smtClean="0"/>
              <a:t>Emotional Abuse</a:t>
            </a:r>
            <a:endParaRPr lang="en-US" b="1" dirty="0"/>
          </a:p>
        </p:txBody>
      </p:sp>
    </p:spTree>
    <p:extLst>
      <p:ext uri="{BB962C8B-B14F-4D97-AF65-F5344CB8AC3E}">
        <p14:creationId xmlns:p14="http://schemas.microsoft.com/office/powerpoint/2010/main" xmlns="" val="587773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3500" b="1" dirty="0" smtClean="0"/>
              <a:t>Neglect</a:t>
            </a:r>
          </a:p>
          <a:p>
            <a:pPr lvl="1"/>
            <a:r>
              <a:rPr lang="en-US" sz="3000" b="1" dirty="0" smtClean="0"/>
              <a:t>Endangering an individual’s health, safety, or welfare.</a:t>
            </a:r>
          </a:p>
          <a:p>
            <a:r>
              <a:rPr lang="en-US" sz="3500" b="1" dirty="0" smtClean="0"/>
              <a:t>Abandonment</a:t>
            </a:r>
            <a:endParaRPr lang="en-US" sz="3500" b="1" dirty="0"/>
          </a:p>
          <a:p>
            <a:pPr lvl="1"/>
            <a:r>
              <a:rPr lang="en-US" sz="3000" b="1" dirty="0" smtClean="0"/>
              <a:t>The desertion of a child or vulnerable adult by one who has assumed responsibility for care or custody of that person.</a:t>
            </a:r>
            <a:endParaRPr lang="en-US" sz="3000" b="1" dirty="0"/>
          </a:p>
          <a:p>
            <a:pPr lvl="1"/>
            <a:endParaRPr lang="en-US" sz="3000" b="1" dirty="0" smtClean="0"/>
          </a:p>
        </p:txBody>
      </p:sp>
      <p:sp>
        <p:nvSpPr>
          <p:cNvPr id="3" name="Title 2"/>
          <p:cNvSpPr>
            <a:spLocks noGrp="1"/>
          </p:cNvSpPr>
          <p:nvPr>
            <p:ph type="title"/>
          </p:nvPr>
        </p:nvSpPr>
        <p:spPr/>
        <p:txBody>
          <a:bodyPr/>
          <a:lstStyle/>
          <a:p>
            <a:r>
              <a:rPr lang="en-US" b="1" dirty="0" smtClean="0"/>
              <a:t>Neglect and Abandonment</a:t>
            </a:r>
            <a:endParaRPr lang="en-US" b="1" dirty="0"/>
          </a:p>
        </p:txBody>
      </p:sp>
    </p:spTree>
    <p:extLst>
      <p:ext uri="{BB962C8B-B14F-4D97-AF65-F5344CB8AC3E}">
        <p14:creationId xmlns:p14="http://schemas.microsoft.com/office/powerpoint/2010/main" xmlns="" val="3018060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sz="3400" b="1" dirty="0" smtClean="0"/>
              <a:t>Possible Indicators:</a:t>
            </a:r>
          </a:p>
          <a:p>
            <a:pPr lvl="1"/>
            <a:r>
              <a:rPr lang="en-US" sz="3000" b="1" dirty="0" smtClean="0"/>
              <a:t>Failure to thrive – malnutrition</a:t>
            </a:r>
          </a:p>
          <a:p>
            <a:pPr lvl="1"/>
            <a:r>
              <a:rPr lang="en-US" sz="3000" b="1" dirty="0" smtClean="0"/>
              <a:t>Inappropriate dress for climate</a:t>
            </a:r>
          </a:p>
          <a:p>
            <a:pPr lvl="1"/>
            <a:r>
              <a:rPr lang="en-US" sz="3000" b="1" dirty="0" smtClean="0"/>
              <a:t>Chronic hunger</a:t>
            </a:r>
          </a:p>
          <a:p>
            <a:pPr lvl="1"/>
            <a:r>
              <a:rPr lang="en-US" sz="3000" b="1" dirty="0" smtClean="0"/>
              <a:t>Depression</a:t>
            </a:r>
          </a:p>
          <a:p>
            <a:pPr lvl="1"/>
            <a:r>
              <a:rPr lang="en-US" sz="3000" b="1" dirty="0" smtClean="0"/>
              <a:t>Untreated medical conditions</a:t>
            </a:r>
          </a:p>
          <a:p>
            <a:pPr lvl="1"/>
            <a:r>
              <a:rPr lang="en-US" sz="3000" b="1" dirty="0" smtClean="0"/>
              <a:t>Poor hygiene – soiled clothing</a:t>
            </a:r>
          </a:p>
          <a:p>
            <a:pPr lvl="1"/>
            <a:r>
              <a:rPr lang="en-US" sz="3000" b="1" dirty="0" smtClean="0"/>
              <a:t>Signs of being over – or under – medicated</a:t>
            </a:r>
          </a:p>
          <a:p>
            <a:pPr lvl="1"/>
            <a:r>
              <a:rPr lang="en-US" sz="3000" b="1" dirty="0" smtClean="0"/>
              <a:t>In children, indicators that education is neglected</a:t>
            </a:r>
          </a:p>
        </p:txBody>
      </p:sp>
      <p:sp>
        <p:nvSpPr>
          <p:cNvPr id="3" name="Title 2"/>
          <p:cNvSpPr>
            <a:spLocks noGrp="1"/>
          </p:cNvSpPr>
          <p:nvPr>
            <p:ph type="title"/>
          </p:nvPr>
        </p:nvSpPr>
        <p:spPr/>
        <p:txBody>
          <a:bodyPr/>
          <a:lstStyle/>
          <a:p>
            <a:r>
              <a:rPr lang="en-US" b="1" dirty="0" smtClean="0"/>
              <a:t>Neglect and Abandonment</a:t>
            </a:r>
            <a:endParaRPr lang="en-US" b="1" dirty="0"/>
          </a:p>
        </p:txBody>
      </p:sp>
    </p:spTree>
    <p:extLst>
      <p:ext uri="{BB962C8B-B14F-4D97-AF65-F5344CB8AC3E}">
        <p14:creationId xmlns:p14="http://schemas.microsoft.com/office/powerpoint/2010/main" xmlns="" val="3363720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sz="4000" b="1" dirty="0" smtClean="0"/>
              <a:t>Regular, intentional physical, sexual or psychological violations of an individual to appeal to a higher authority or power</a:t>
            </a:r>
          </a:p>
          <a:p>
            <a:r>
              <a:rPr lang="en-US" sz="3400" b="1" dirty="0" smtClean="0"/>
              <a:t>Possible Indicators:</a:t>
            </a:r>
          </a:p>
          <a:p>
            <a:pPr lvl="1"/>
            <a:r>
              <a:rPr lang="en-US" sz="3000" b="1" dirty="0" smtClean="0"/>
              <a:t>Disruptions of memory</a:t>
            </a:r>
          </a:p>
          <a:p>
            <a:pPr lvl="1"/>
            <a:r>
              <a:rPr lang="en-US" sz="3000" b="1" dirty="0" smtClean="0"/>
              <a:t>Unexplained mistrust and mood swings</a:t>
            </a:r>
          </a:p>
          <a:p>
            <a:pPr lvl="1"/>
            <a:r>
              <a:rPr lang="en-US" sz="3000" b="1" dirty="0" smtClean="0"/>
              <a:t>Flashbacks</a:t>
            </a:r>
          </a:p>
          <a:p>
            <a:pPr lvl="1"/>
            <a:r>
              <a:rPr lang="en-US" sz="3000" b="1" dirty="0" smtClean="0"/>
              <a:t>Fear of dark</a:t>
            </a:r>
          </a:p>
          <a:p>
            <a:pPr lvl="1"/>
            <a:r>
              <a:rPr lang="en-US" sz="3000" b="1" dirty="0" smtClean="0"/>
              <a:t>Nightmares or sleep disorders</a:t>
            </a:r>
          </a:p>
          <a:p>
            <a:pPr lvl="1"/>
            <a:r>
              <a:rPr lang="en-US" sz="3000" b="1" dirty="0" smtClean="0"/>
              <a:t>Any of the sexual abuse symptoms</a:t>
            </a:r>
          </a:p>
        </p:txBody>
      </p:sp>
      <p:sp>
        <p:nvSpPr>
          <p:cNvPr id="3" name="Title 2"/>
          <p:cNvSpPr>
            <a:spLocks noGrp="1"/>
          </p:cNvSpPr>
          <p:nvPr>
            <p:ph type="title"/>
          </p:nvPr>
        </p:nvSpPr>
        <p:spPr/>
        <p:txBody>
          <a:bodyPr/>
          <a:lstStyle/>
          <a:p>
            <a:r>
              <a:rPr lang="en-US" b="1" dirty="0" smtClean="0"/>
              <a:t>Ritual Abuse</a:t>
            </a:r>
            <a:endParaRPr lang="en-US" b="1" dirty="0"/>
          </a:p>
        </p:txBody>
      </p:sp>
    </p:spTree>
    <p:extLst>
      <p:ext uri="{BB962C8B-B14F-4D97-AF65-F5344CB8AC3E}">
        <p14:creationId xmlns:p14="http://schemas.microsoft.com/office/powerpoint/2010/main" xmlns="" val="2813028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b="1" dirty="0" smtClean="0"/>
              <a:t>Why Are We Doing This?</a:t>
            </a:r>
            <a:endParaRPr lang="en-US" sz="5400"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2776899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sz="4000" b="1" dirty="0" smtClean="0"/>
              <a:t>Unauthorized or misuse of funds or property or assets belonging to vulnerable adult by force, misrepresentation or illegal means</a:t>
            </a:r>
            <a:endParaRPr lang="en-US" sz="4000" b="1" dirty="0"/>
          </a:p>
          <a:p>
            <a:r>
              <a:rPr lang="en-US" sz="3400" b="1" dirty="0"/>
              <a:t>Possible Indicators:</a:t>
            </a:r>
          </a:p>
          <a:p>
            <a:pPr lvl="1"/>
            <a:r>
              <a:rPr lang="en-US" sz="3000" b="1" dirty="0" smtClean="0"/>
              <a:t>Home furnishings disappear</a:t>
            </a:r>
          </a:p>
          <a:p>
            <a:pPr lvl="1"/>
            <a:r>
              <a:rPr lang="en-US" sz="3000" b="1" dirty="0" smtClean="0"/>
              <a:t>No food in the house</a:t>
            </a:r>
          </a:p>
          <a:p>
            <a:pPr lvl="1"/>
            <a:r>
              <a:rPr lang="en-US" sz="3000" b="1" dirty="0" smtClean="0"/>
              <a:t>Complaints of things disappearing</a:t>
            </a:r>
          </a:p>
          <a:p>
            <a:pPr lvl="1"/>
            <a:r>
              <a:rPr lang="en-US" sz="3000" b="1" dirty="0" smtClean="0"/>
              <a:t>Can’t find things</a:t>
            </a:r>
          </a:p>
          <a:p>
            <a:pPr lvl="1"/>
            <a:r>
              <a:rPr lang="en-US" sz="3000" b="1" dirty="0" smtClean="0"/>
              <a:t>Checkbook is missing or does not balance</a:t>
            </a:r>
            <a:endParaRPr lang="en-US" sz="3000" b="1" dirty="0"/>
          </a:p>
        </p:txBody>
      </p:sp>
      <p:sp>
        <p:nvSpPr>
          <p:cNvPr id="3" name="Title 2"/>
          <p:cNvSpPr>
            <a:spLocks noGrp="1"/>
          </p:cNvSpPr>
          <p:nvPr>
            <p:ph type="title"/>
          </p:nvPr>
        </p:nvSpPr>
        <p:spPr/>
        <p:txBody>
          <a:bodyPr/>
          <a:lstStyle/>
          <a:p>
            <a:r>
              <a:rPr lang="en-US" b="1" dirty="0" smtClean="0"/>
              <a:t>Financial Abuse or Exploitation</a:t>
            </a:r>
            <a:endParaRPr lang="en-US" b="1" dirty="0"/>
          </a:p>
        </p:txBody>
      </p:sp>
    </p:spTree>
    <p:extLst>
      <p:ext uri="{BB962C8B-B14F-4D97-AF65-F5344CB8AC3E}">
        <p14:creationId xmlns:p14="http://schemas.microsoft.com/office/powerpoint/2010/main" xmlns="" val="27517706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b="1" dirty="0" smtClean="0"/>
              <a:t>Reporting Procedures</a:t>
            </a:r>
            <a:endParaRPr lang="en-US" sz="6000"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382189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sz="3200" b="1" u="sng" dirty="0" smtClean="0"/>
              <a:t>Accidents</a:t>
            </a:r>
            <a:r>
              <a:rPr lang="en-US" sz="3200" b="1" dirty="0" smtClean="0"/>
              <a:t> – When an unintentional act occurs and an individual is hurt</a:t>
            </a:r>
          </a:p>
          <a:p>
            <a:r>
              <a:rPr lang="en-US" sz="3200" b="1" u="sng" dirty="0" smtClean="0"/>
              <a:t>Incident</a:t>
            </a:r>
            <a:r>
              <a:rPr lang="en-US" sz="3200" b="1" dirty="0" smtClean="0"/>
              <a:t> – When an action is observed that does not require reporting to DFCS, but does require attention</a:t>
            </a:r>
          </a:p>
          <a:p>
            <a:r>
              <a:rPr lang="en-US" sz="3200" b="1" u="sng" dirty="0" smtClean="0"/>
              <a:t>Suspected Abuse</a:t>
            </a:r>
            <a:r>
              <a:rPr lang="en-US" sz="3200" b="1" dirty="0" smtClean="0"/>
              <a:t> – When one sees, has been told of, or suspects a child has been abused in some way</a:t>
            </a:r>
          </a:p>
          <a:p>
            <a:endParaRPr lang="en-US" sz="3200" b="1" dirty="0"/>
          </a:p>
          <a:p>
            <a:pPr marL="0" indent="0" algn="ctr">
              <a:buNone/>
            </a:pPr>
            <a:r>
              <a:rPr lang="en-US" sz="3200" b="1" i="1" dirty="0" smtClean="0"/>
              <a:t>Church Staff should have these forms readily available.</a:t>
            </a:r>
          </a:p>
          <a:p>
            <a:pPr marL="0" indent="0" algn="ctr">
              <a:buNone/>
            </a:pPr>
            <a:r>
              <a:rPr lang="en-US" sz="3200" b="1" i="1" dirty="0" smtClean="0"/>
              <a:t>Reports should be filed with church staff ASAP.</a:t>
            </a:r>
          </a:p>
          <a:p>
            <a:pPr marL="0" indent="0" algn="ctr">
              <a:buNone/>
            </a:pPr>
            <a:r>
              <a:rPr lang="en-US" sz="3200" b="1" i="1" dirty="0" smtClean="0"/>
              <a:t>Information should only be discussed with the appropriate church staff.</a:t>
            </a:r>
          </a:p>
          <a:p>
            <a:endParaRPr lang="en-US" sz="3000" b="1" dirty="0" smtClean="0"/>
          </a:p>
        </p:txBody>
      </p:sp>
      <p:sp>
        <p:nvSpPr>
          <p:cNvPr id="3" name="Title 2"/>
          <p:cNvSpPr>
            <a:spLocks noGrp="1"/>
          </p:cNvSpPr>
          <p:nvPr>
            <p:ph type="title"/>
          </p:nvPr>
        </p:nvSpPr>
        <p:spPr/>
        <p:txBody>
          <a:bodyPr>
            <a:normAutofit/>
          </a:bodyPr>
          <a:lstStyle/>
          <a:p>
            <a:r>
              <a:rPr lang="en-US" b="1" dirty="0" smtClean="0"/>
              <a:t>What Do We Report</a:t>
            </a:r>
            <a:endParaRPr lang="en-US" b="1" dirty="0"/>
          </a:p>
        </p:txBody>
      </p:sp>
    </p:spTree>
    <p:extLst>
      <p:ext uri="{BB962C8B-B14F-4D97-AF65-F5344CB8AC3E}">
        <p14:creationId xmlns:p14="http://schemas.microsoft.com/office/powerpoint/2010/main" xmlns="" val="1610396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The purpose is to provide protection of individual’s whose health and welfare are adversely affected and further threatened by the conduct of those responsible for their care and protection.</a:t>
            </a:r>
          </a:p>
          <a:p>
            <a:r>
              <a:rPr lang="en-US" b="1" dirty="0"/>
              <a:t>All child service organization personnel (both employees and volunteers) are </a:t>
            </a:r>
            <a:r>
              <a:rPr lang="en-US" b="1" i="1" u="sng" dirty="0" smtClean="0"/>
              <a:t>mandated reporters</a:t>
            </a:r>
            <a:r>
              <a:rPr lang="en-US" b="1" dirty="0" smtClean="0"/>
              <a:t>…this includes church employees and volunteers.  </a:t>
            </a:r>
          </a:p>
          <a:p>
            <a:r>
              <a:rPr lang="en-US" b="1" dirty="0" smtClean="0"/>
              <a:t>Anyone making a report in good faith is immune from any civil or criminal liability. </a:t>
            </a:r>
            <a:endParaRPr lang="en-US" b="1" dirty="0"/>
          </a:p>
        </p:txBody>
      </p:sp>
      <p:sp>
        <p:nvSpPr>
          <p:cNvPr id="3" name="Title 2"/>
          <p:cNvSpPr>
            <a:spLocks noGrp="1"/>
          </p:cNvSpPr>
          <p:nvPr>
            <p:ph type="title"/>
          </p:nvPr>
        </p:nvSpPr>
        <p:spPr/>
        <p:txBody>
          <a:bodyPr>
            <a:normAutofit/>
          </a:bodyPr>
          <a:lstStyle/>
          <a:p>
            <a:r>
              <a:rPr lang="en-US" sz="3800" b="1" dirty="0" smtClean="0"/>
              <a:t>Reporting Child Abuse – Georgia Law</a:t>
            </a:r>
            <a:endParaRPr lang="en-US" sz="3800" b="1" dirty="0"/>
          </a:p>
        </p:txBody>
      </p:sp>
    </p:spTree>
    <p:extLst>
      <p:ext uri="{BB962C8B-B14F-4D97-AF65-F5344CB8AC3E}">
        <p14:creationId xmlns:p14="http://schemas.microsoft.com/office/powerpoint/2010/main" xmlns="" val="3334855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dirty="0" smtClean="0"/>
              <a:t>One who has witnessed, been told of, or suspects child abuse should:</a:t>
            </a:r>
          </a:p>
          <a:p>
            <a:pPr lvl="1"/>
            <a:r>
              <a:rPr lang="en-US" b="1" dirty="0" smtClean="0"/>
              <a:t>Record details of the accident, incident, or suspected abuse and discuss with appropriate church staff.</a:t>
            </a:r>
          </a:p>
          <a:p>
            <a:pPr lvl="1"/>
            <a:r>
              <a:rPr lang="en-US" b="1" dirty="0" smtClean="0"/>
              <a:t>Incidents are handed by church staff who offer alternatives to person in question, and records follow-up.</a:t>
            </a:r>
          </a:p>
          <a:p>
            <a:pPr lvl="1"/>
            <a:r>
              <a:rPr lang="en-US" b="1" dirty="0" smtClean="0"/>
              <a:t>For suspected abuse, DFCS needs to investigate.  The reporter places the call with knowledge and support of Ministry Director and Senior Ministry (or SPR Chair).  Insurance Company and the DS are notified.  Attorney is contacted.</a:t>
            </a:r>
          </a:p>
          <a:p>
            <a:pPr lvl="1"/>
            <a:r>
              <a:rPr lang="en-US" b="1" dirty="0" smtClean="0"/>
              <a:t>Keep information confidential.  Talk only with appropriate authorities.  Only one designated person is to speak to the media.</a:t>
            </a:r>
            <a:endParaRPr lang="en-US" b="1" dirty="0"/>
          </a:p>
        </p:txBody>
      </p:sp>
      <p:sp>
        <p:nvSpPr>
          <p:cNvPr id="3" name="Title 2"/>
          <p:cNvSpPr>
            <a:spLocks noGrp="1"/>
          </p:cNvSpPr>
          <p:nvPr>
            <p:ph type="title"/>
          </p:nvPr>
        </p:nvSpPr>
        <p:spPr/>
        <p:txBody>
          <a:bodyPr/>
          <a:lstStyle/>
          <a:p>
            <a:r>
              <a:rPr lang="en-US" b="1" dirty="0" smtClean="0"/>
              <a:t>Church Reporting Plan</a:t>
            </a:r>
            <a:endParaRPr lang="en-US" b="1" dirty="0"/>
          </a:p>
        </p:txBody>
      </p:sp>
    </p:spTree>
    <p:extLst>
      <p:ext uri="{BB962C8B-B14F-4D97-AF65-F5344CB8AC3E}">
        <p14:creationId xmlns:p14="http://schemas.microsoft.com/office/powerpoint/2010/main" xmlns="" val="479418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smtClean="0"/>
              <a:t>Report child abuse to the Depart of Family and Children’s Services in the child’s county of residence or 1-800-CHILDREN</a:t>
            </a:r>
          </a:p>
          <a:p>
            <a:endParaRPr lang="en-US" b="1" dirty="0"/>
          </a:p>
          <a:p>
            <a:r>
              <a:rPr lang="en-US" b="1" dirty="0" smtClean="0"/>
              <a:t>Call 1-888-774-0152 to report suspected elder abuse, neglect, or exploitation</a:t>
            </a:r>
          </a:p>
          <a:p>
            <a:endParaRPr lang="en-US" b="1" dirty="0"/>
          </a:p>
          <a:p>
            <a:r>
              <a:rPr lang="en-US" b="1" dirty="0" smtClean="0"/>
              <a:t>Call 911 if either is in immediate danger</a:t>
            </a:r>
            <a:endParaRPr lang="en-US" b="1" dirty="0"/>
          </a:p>
        </p:txBody>
      </p:sp>
      <p:sp>
        <p:nvSpPr>
          <p:cNvPr id="3" name="Title 2"/>
          <p:cNvSpPr>
            <a:spLocks noGrp="1"/>
          </p:cNvSpPr>
          <p:nvPr>
            <p:ph type="title"/>
          </p:nvPr>
        </p:nvSpPr>
        <p:spPr/>
        <p:txBody>
          <a:bodyPr/>
          <a:lstStyle/>
          <a:p>
            <a:r>
              <a:rPr lang="en-US" b="1" dirty="0" smtClean="0"/>
              <a:t>Who To Call</a:t>
            </a:r>
            <a:endParaRPr lang="en-US" b="1" dirty="0"/>
          </a:p>
        </p:txBody>
      </p:sp>
    </p:spTree>
    <p:extLst>
      <p:ext uri="{BB962C8B-B14F-4D97-AF65-F5344CB8AC3E}">
        <p14:creationId xmlns:p14="http://schemas.microsoft.com/office/powerpoint/2010/main" xmlns="" val="1169661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r>
              <a:rPr lang="en-US" dirty="0" smtClean="0"/>
              <a:t>The General Conference of the UMC asked attorney, Rev. Joy Thornburg Melton, Deacon in the N. GA. Conference, to write a guide for churches to use when writing policy and procedures.</a:t>
            </a:r>
            <a:endParaRPr lang="en-US" dirty="0"/>
          </a:p>
        </p:txBody>
      </p:sp>
      <p:sp>
        <p:nvSpPr>
          <p:cNvPr id="3" name="Title 2"/>
          <p:cNvSpPr>
            <a:spLocks noGrp="1"/>
          </p:cNvSpPr>
          <p:nvPr>
            <p:ph type="title"/>
          </p:nvPr>
        </p:nvSpPr>
        <p:spPr/>
        <p:txBody>
          <a:bodyPr/>
          <a:lstStyle/>
          <a:p>
            <a:r>
              <a:rPr lang="en-US" b="1" dirty="0"/>
              <a:t>Recommended United Methodist Resources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125983" y="1828800"/>
            <a:ext cx="2956034" cy="3810000"/>
          </a:xfrm>
          <a:prstGeom prst="rect">
            <a:avLst/>
          </a:prstGeom>
          <a:ln w="38100" cap="sq">
            <a:solidFill>
              <a:srgbClr val="000000"/>
            </a:solidFill>
            <a:prstDash val="solid"/>
            <a:miter lim="800000"/>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xmlns="" val="931863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800" b="1" dirty="0" smtClean="0"/>
              <a:t>Questions???</a:t>
            </a:r>
            <a:endParaRPr lang="en-US" sz="8800"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35850790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143000"/>
          </a:xfrm>
        </p:spPr>
        <p:txBody>
          <a:bodyPr>
            <a:noAutofit/>
          </a:bodyPr>
          <a:lstStyle/>
          <a:p>
            <a:r>
              <a:rPr lang="en-US" sz="6600" b="1" dirty="0" smtClean="0"/>
              <a:t>Be A Safe Sanctuary</a:t>
            </a:r>
            <a:endParaRPr lang="en-US" sz="6600" b="1" dirty="0"/>
          </a:p>
        </p:txBody>
      </p:sp>
      <p:sp>
        <p:nvSpPr>
          <p:cNvPr id="3" name="Subtitle 2"/>
          <p:cNvSpPr>
            <a:spLocks noGrp="1"/>
          </p:cNvSpPr>
          <p:nvPr>
            <p:ph type="subTitle" idx="1"/>
          </p:nvPr>
        </p:nvSpPr>
        <p:spPr>
          <a:xfrm>
            <a:off x="876300" y="2362200"/>
            <a:ext cx="7391400" cy="2667001"/>
          </a:xfrm>
        </p:spPr>
        <p:txBody>
          <a:bodyPr>
            <a:normAutofit fontScale="92500"/>
          </a:bodyPr>
          <a:lstStyle/>
          <a:p>
            <a:r>
              <a:rPr lang="en-US" sz="3200" b="1" dirty="0" smtClean="0"/>
              <a:t>For all who come to worship in your church:</a:t>
            </a:r>
          </a:p>
          <a:p>
            <a:r>
              <a:rPr lang="en-US" sz="3000" b="1" dirty="0" smtClean="0">
                <a:solidFill>
                  <a:schemeClr val="tx2"/>
                </a:solidFill>
              </a:rPr>
              <a:t>Children</a:t>
            </a:r>
          </a:p>
          <a:p>
            <a:r>
              <a:rPr lang="en-US" sz="3000" b="1" dirty="0" smtClean="0">
                <a:solidFill>
                  <a:schemeClr val="tx2"/>
                </a:solidFill>
              </a:rPr>
              <a:t>Youth</a:t>
            </a:r>
          </a:p>
          <a:p>
            <a:r>
              <a:rPr lang="en-US" sz="3000" b="1" dirty="0" smtClean="0">
                <a:solidFill>
                  <a:schemeClr val="tx2"/>
                </a:solidFill>
              </a:rPr>
              <a:t>Vulnerable Adults</a:t>
            </a:r>
          </a:p>
          <a:p>
            <a:r>
              <a:rPr lang="en-US" sz="3000" b="1" dirty="0" smtClean="0">
                <a:solidFill>
                  <a:schemeClr val="tx2"/>
                </a:solidFill>
              </a:rPr>
              <a:t>Those who serve in ministries with them</a:t>
            </a:r>
          </a:p>
        </p:txBody>
      </p:sp>
    </p:spTree>
    <p:extLst>
      <p:ext uri="{BB962C8B-B14F-4D97-AF65-F5344CB8AC3E}">
        <p14:creationId xmlns:p14="http://schemas.microsoft.com/office/powerpoint/2010/main" xmlns="" val="34235639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780108"/>
          </a:xfrm>
        </p:spPr>
        <p:txBody>
          <a:bodyPr>
            <a:noAutofit/>
          </a:bodyPr>
          <a:lstStyle/>
          <a:p>
            <a:r>
              <a:rPr lang="en-US" sz="2800" b="1" dirty="0" smtClean="0"/>
              <a:t>Information provided by</a:t>
            </a:r>
            <a:br>
              <a:rPr lang="en-US" sz="2800" b="1" dirty="0" smtClean="0"/>
            </a:br>
            <a:r>
              <a:rPr lang="en-US" sz="2800" b="1" dirty="0" smtClean="0"/>
              <a:t>North Georgia Conference Safe Sanctuary Committee</a:t>
            </a:r>
            <a:endParaRPr lang="en-US" sz="2800" b="1" dirty="0"/>
          </a:p>
        </p:txBody>
      </p:sp>
      <p:sp>
        <p:nvSpPr>
          <p:cNvPr id="3" name="Subtitle 2"/>
          <p:cNvSpPr>
            <a:spLocks noGrp="1"/>
          </p:cNvSpPr>
          <p:nvPr>
            <p:ph type="subTitle" idx="1"/>
          </p:nvPr>
        </p:nvSpPr>
        <p:spPr>
          <a:xfrm>
            <a:off x="1371600" y="3886200"/>
            <a:ext cx="6400800" cy="1473200"/>
          </a:xfrm>
        </p:spPr>
        <p:txBody>
          <a:bodyPr>
            <a:normAutofit fontScale="85000" lnSpcReduction="10000"/>
          </a:bodyPr>
          <a:lstStyle/>
          <a:p>
            <a:r>
              <a:rPr lang="en-US" sz="3200" b="1" dirty="0" smtClean="0"/>
              <a:t>With thanks to Rev. Joy Melton, author of </a:t>
            </a:r>
            <a:r>
              <a:rPr lang="en-US" sz="3200" b="1" i="1" dirty="0" smtClean="0"/>
              <a:t>Safe Sanctuaries for Children and Youth – Reducing the Risk of Abuse in the Church</a:t>
            </a:r>
            <a:endParaRPr lang="en-US" sz="3200" b="1" dirty="0"/>
          </a:p>
        </p:txBody>
      </p:sp>
      <p:pic>
        <p:nvPicPr>
          <p:cNvPr id="4" name="Picture 8" descr="ng-logo"/>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56532" y="383309"/>
            <a:ext cx="6230937" cy="18689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pic>
    </p:spTree>
    <p:extLst>
      <p:ext uri="{BB962C8B-B14F-4D97-AF65-F5344CB8AC3E}">
        <p14:creationId xmlns:p14="http://schemas.microsoft.com/office/powerpoint/2010/main" xmlns="" val="1726758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In Scripture: Mark 9:37, Matthew 18:6</a:t>
            </a:r>
          </a:p>
          <a:p>
            <a:r>
              <a:rPr lang="en-US" b="1" dirty="0" smtClean="0"/>
              <a:t>Through our Baptismal Promise</a:t>
            </a:r>
          </a:p>
          <a:p>
            <a:r>
              <a:rPr lang="en-US" b="1" dirty="0" smtClean="0"/>
              <a:t>By the General Conference mandate of 1996, 2000, 2004, and Paragraph 256 in the 2008 Book of Discipline</a:t>
            </a:r>
          </a:p>
          <a:p>
            <a:r>
              <a:rPr lang="en-US" b="1" dirty="0" smtClean="0"/>
              <a:t>For the protection of our children, youth and vulnerable adults</a:t>
            </a:r>
          </a:p>
          <a:p>
            <a:r>
              <a:rPr lang="en-US" b="1" dirty="0" smtClean="0"/>
              <a:t>For the protection of all workers, paid or volunteers who work with our children, you and vulnerable adults</a:t>
            </a:r>
            <a:endParaRPr lang="en-US" b="1" dirty="0"/>
          </a:p>
        </p:txBody>
      </p:sp>
      <p:sp>
        <p:nvSpPr>
          <p:cNvPr id="3" name="Title 2"/>
          <p:cNvSpPr>
            <a:spLocks noGrp="1"/>
          </p:cNvSpPr>
          <p:nvPr>
            <p:ph type="title"/>
          </p:nvPr>
        </p:nvSpPr>
        <p:spPr/>
        <p:txBody>
          <a:bodyPr>
            <a:normAutofit/>
          </a:bodyPr>
          <a:lstStyle/>
          <a:p>
            <a:r>
              <a:rPr lang="en-US" sz="4800" b="1" dirty="0" smtClean="0"/>
              <a:t>…because it is required of us</a:t>
            </a:r>
            <a:endParaRPr lang="en-US" sz="4800" b="1" dirty="0"/>
          </a:p>
        </p:txBody>
      </p:sp>
    </p:spTree>
    <p:extLst>
      <p:ext uri="{BB962C8B-B14F-4D97-AF65-F5344CB8AC3E}">
        <p14:creationId xmlns:p14="http://schemas.microsoft.com/office/powerpoint/2010/main" xmlns="" val="3858911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600" b="1" dirty="0" smtClean="0"/>
              <a:t>Take a Break!</a:t>
            </a:r>
            <a:endParaRPr lang="en-US" sz="9600" b="1" dirty="0"/>
          </a:p>
        </p:txBody>
      </p:sp>
    </p:spTree>
    <p:extLst>
      <p:ext uri="{BB962C8B-B14F-4D97-AF65-F5344CB8AC3E}">
        <p14:creationId xmlns:p14="http://schemas.microsoft.com/office/powerpoint/2010/main" xmlns="" val="28063425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BEBA8EAE-BF5A-486C-A8C5-ECC9F3942E4B}">
                <a14:imgProps xmlns:a14="http://schemas.microsoft.com/office/drawing/2010/main" xmlns="">
                  <a14:imgLayer r:embed="rId3">
                    <a14:imgEffect>
                      <a14:artisticPhotocopy/>
                    </a14:imgEffect>
                  </a14:imgLayer>
                </a14:imgProps>
              </a:ext>
              <a:ext uri="{28A0092B-C50C-407E-A947-70E740481C1C}">
                <a14:useLocalDpi xmlns:a14="http://schemas.microsoft.com/office/drawing/2010/main" xmlns="" val="0"/>
              </a:ext>
            </a:extLst>
          </a:blip>
          <a:stretch>
            <a:fillRect/>
          </a:stretch>
        </p:blipFill>
        <p:spPr>
          <a:xfrm>
            <a:off x="-290593" y="0"/>
            <a:ext cx="9663193" cy="6934200"/>
          </a:xfrm>
          <a:prstGeom prst="rect">
            <a:avLst/>
          </a:prstGeom>
        </p:spPr>
      </p:pic>
      <p:sp>
        <p:nvSpPr>
          <p:cNvPr id="5" name="Rectangle 4"/>
          <p:cNvSpPr/>
          <p:nvPr/>
        </p:nvSpPr>
        <p:spPr>
          <a:xfrm>
            <a:off x="304800" y="1143000"/>
            <a:ext cx="8534400" cy="4524315"/>
          </a:xfrm>
          <a:prstGeom prst="rect">
            <a:avLst/>
          </a:prstGeom>
        </p:spPr>
        <p:txBody>
          <a:bodyPr wrap="square">
            <a:spAutoFit/>
          </a:bodyPr>
          <a:lstStyle/>
          <a:p>
            <a:pPr lvl="0" algn="ctr"/>
            <a:r>
              <a:rPr lang="en-US" sz="9600" b="1" dirty="0">
                <a:solidFill>
                  <a:schemeClr val="tx2">
                    <a:lumMod val="25000"/>
                  </a:schemeClr>
                </a:solidFill>
                <a:effectLst>
                  <a:outerShdw blurRad="38100" dist="38100" dir="2700000" algn="tl">
                    <a:srgbClr val="000000">
                      <a:alpha val="43137"/>
                    </a:srgbClr>
                  </a:outerShdw>
                </a:effectLst>
              </a:rPr>
              <a:t>Vulnerable </a:t>
            </a:r>
            <a:r>
              <a:rPr lang="en-US" sz="9600" b="1" dirty="0" smtClean="0">
                <a:solidFill>
                  <a:schemeClr val="tx2">
                    <a:lumMod val="25000"/>
                  </a:schemeClr>
                </a:solidFill>
                <a:effectLst>
                  <a:outerShdw blurRad="38100" dist="38100" dir="2700000" algn="tl">
                    <a:srgbClr val="000000">
                      <a:alpha val="43137"/>
                    </a:srgbClr>
                  </a:outerShdw>
                </a:effectLst>
              </a:rPr>
              <a:t/>
            </a:r>
            <a:br>
              <a:rPr lang="en-US" sz="9600" b="1" dirty="0" smtClean="0">
                <a:solidFill>
                  <a:schemeClr val="tx2">
                    <a:lumMod val="25000"/>
                  </a:schemeClr>
                </a:solidFill>
                <a:effectLst>
                  <a:outerShdw blurRad="38100" dist="38100" dir="2700000" algn="tl">
                    <a:srgbClr val="000000">
                      <a:alpha val="43137"/>
                    </a:srgbClr>
                  </a:outerShdw>
                </a:effectLst>
              </a:rPr>
            </a:br>
            <a:r>
              <a:rPr lang="en-US" sz="9600" b="1" dirty="0" smtClean="0">
                <a:solidFill>
                  <a:schemeClr val="tx2">
                    <a:lumMod val="25000"/>
                  </a:schemeClr>
                </a:solidFill>
                <a:effectLst>
                  <a:outerShdw blurRad="38100" dist="38100" dir="2700000" algn="tl">
                    <a:srgbClr val="000000">
                      <a:alpha val="43137"/>
                    </a:srgbClr>
                  </a:outerShdw>
                </a:effectLst>
              </a:rPr>
              <a:t>and </a:t>
            </a:r>
            <a:r>
              <a:rPr lang="en-US" sz="9600" b="1" dirty="0">
                <a:solidFill>
                  <a:schemeClr val="tx2">
                    <a:lumMod val="25000"/>
                  </a:schemeClr>
                </a:solidFill>
                <a:effectLst>
                  <a:outerShdw blurRad="38100" dist="38100" dir="2700000" algn="tl">
                    <a:srgbClr val="000000">
                      <a:alpha val="43137"/>
                    </a:srgbClr>
                  </a:outerShdw>
                </a:effectLst>
              </a:rPr>
              <a:t>Older Adults</a:t>
            </a:r>
          </a:p>
        </p:txBody>
      </p:sp>
    </p:spTree>
    <p:extLst>
      <p:ext uri="{BB962C8B-B14F-4D97-AF65-F5344CB8AC3E}">
        <p14:creationId xmlns:p14="http://schemas.microsoft.com/office/powerpoint/2010/main" xmlns="" val="9356462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6200" y="457200"/>
            <a:ext cx="9403080" cy="5940088"/>
          </a:xfrm>
          <a:prstGeom prst="rect">
            <a:avLst/>
          </a:prstGeom>
        </p:spPr>
        <p:txBody>
          <a:bodyPr wrap="square">
            <a:spAutoFit/>
          </a:bodyPr>
          <a:lstStyle/>
          <a:p>
            <a:r>
              <a:rPr lang="en-US" sz="3000" b="1" dirty="0" smtClean="0"/>
              <a:t>•The </a:t>
            </a:r>
            <a:r>
              <a:rPr lang="en-US" sz="3000" b="1" dirty="0"/>
              <a:t>older adult population in the US is growing </a:t>
            </a:r>
            <a:r>
              <a:rPr lang="en-US" sz="3000" b="1" dirty="0" smtClean="0"/>
              <a:t>faster 	than </a:t>
            </a:r>
            <a:r>
              <a:rPr lang="en-US" sz="3000" b="1" dirty="0"/>
              <a:t>the population of those under </a:t>
            </a:r>
            <a:r>
              <a:rPr lang="en-US" sz="3000" b="1" dirty="0" smtClean="0"/>
              <a:t>18 </a:t>
            </a:r>
            <a:br>
              <a:rPr lang="en-US" sz="3000" b="1" dirty="0" smtClean="0"/>
            </a:br>
            <a:r>
              <a:rPr lang="en-US" sz="3000" b="1" dirty="0" smtClean="0"/>
              <a:t>	years </a:t>
            </a:r>
            <a:r>
              <a:rPr lang="en-US" sz="3000" b="1" dirty="0"/>
              <a:t>of age</a:t>
            </a:r>
            <a:r>
              <a:rPr lang="en-US" sz="3000" b="1" dirty="0" smtClean="0"/>
              <a:t>.</a:t>
            </a:r>
          </a:p>
          <a:p>
            <a:endParaRPr lang="en-US" sz="1200" b="1" dirty="0"/>
          </a:p>
          <a:p>
            <a:pPr lvl="0"/>
            <a:r>
              <a:rPr lang="en-US" sz="3000" b="1" dirty="0" smtClean="0"/>
              <a:t>•By </a:t>
            </a:r>
            <a:r>
              <a:rPr lang="en-US" sz="3000" b="1" dirty="0"/>
              <a:t>2010 13% of Americans were </a:t>
            </a:r>
            <a:r>
              <a:rPr lang="en-US" sz="3000" b="1" dirty="0" smtClean="0"/>
              <a:t>over </a:t>
            </a:r>
            <a:r>
              <a:rPr lang="en-US" sz="3000" b="1" dirty="0"/>
              <a:t>65 years of </a:t>
            </a:r>
            <a:r>
              <a:rPr lang="en-US" sz="3000" b="1" dirty="0" smtClean="0"/>
              <a:t>age</a:t>
            </a:r>
          </a:p>
          <a:p>
            <a:pPr lvl="0"/>
            <a:endParaRPr lang="en-US" sz="1200" b="1" dirty="0"/>
          </a:p>
          <a:p>
            <a:pPr lvl="0"/>
            <a:r>
              <a:rPr lang="en-US" sz="3000" b="1" dirty="0" smtClean="0"/>
              <a:t>•By </a:t>
            </a:r>
            <a:r>
              <a:rPr lang="en-US" sz="3000" b="1" dirty="0"/>
              <a:t>2030, more than 20% of Americans </a:t>
            </a:r>
            <a:r>
              <a:rPr lang="en-US" sz="3000" b="1" dirty="0" smtClean="0"/>
              <a:t>will </a:t>
            </a:r>
            <a:r>
              <a:rPr lang="en-US" sz="3000" b="1" dirty="0"/>
              <a:t>be over 65</a:t>
            </a:r>
            <a:r>
              <a:rPr lang="en-US" sz="3000" b="1" dirty="0" smtClean="0"/>
              <a:t>.</a:t>
            </a:r>
          </a:p>
          <a:p>
            <a:pPr lvl="0"/>
            <a:endParaRPr lang="en-US" sz="1200" b="1" dirty="0"/>
          </a:p>
          <a:p>
            <a:pPr lvl="0"/>
            <a:r>
              <a:rPr lang="en-US" sz="3000" b="1" dirty="0" smtClean="0"/>
              <a:t>•78 </a:t>
            </a:r>
            <a:r>
              <a:rPr lang="en-US" sz="3000" b="1" dirty="0"/>
              <a:t>million Baby Boomers will have </a:t>
            </a:r>
            <a:r>
              <a:rPr lang="en-US" sz="3000" b="1" dirty="0" smtClean="0"/>
              <a:t>reached </a:t>
            </a:r>
          </a:p>
          <a:p>
            <a:pPr lvl="0"/>
            <a:r>
              <a:rPr lang="en-US" sz="3000" b="1" dirty="0"/>
              <a:t>	</a:t>
            </a:r>
            <a:r>
              <a:rPr lang="en-US" sz="3000" b="1" dirty="0" smtClean="0"/>
              <a:t>retirement age</a:t>
            </a:r>
          </a:p>
          <a:p>
            <a:pPr lvl="0"/>
            <a:endParaRPr lang="en-US" sz="1200" b="1" dirty="0"/>
          </a:p>
          <a:p>
            <a:pPr lvl="0"/>
            <a:r>
              <a:rPr lang="en-US" sz="3000" b="1" dirty="0" smtClean="0"/>
              <a:t>•For </a:t>
            </a:r>
            <a:r>
              <a:rPr lang="en-US" sz="3000" b="1" dirty="0"/>
              <a:t>every staff person assigned to </a:t>
            </a:r>
            <a:r>
              <a:rPr lang="en-US" sz="3000" b="1" dirty="0" smtClean="0"/>
              <a:t>work</a:t>
            </a:r>
          </a:p>
          <a:p>
            <a:pPr lvl="0"/>
            <a:r>
              <a:rPr lang="en-US" sz="3000" b="1" dirty="0"/>
              <a:t>	</a:t>
            </a:r>
            <a:r>
              <a:rPr lang="en-US" sz="3000" b="1" dirty="0" smtClean="0"/>
              <a:t> </a:t>
            </a:r>
            <a:r>
              <a:rPr lang="en-US" sz="3000" b="1" dirty="0"/>
              <a:t>with older adults, </a:t>
            </a:r>
            <a:r>
              <a:rPr lang="en-US" sz="3000" b="1" dirty="0" smtClean="0"/>
              <a:t>there are </a:t>
            </a:r>
            <a:r>
              <a:rPr lang="en-US" sz="3000" b="1" dirty="0"/>
              <a:t>47 staff </a:t>
            </a:r>
            <a:r>
              <a:rPr lang="en-US" sz="3000" b="1" dirty="0" smtClean="0"/>
              <a:t>persons 	assigned to </a:t>
            </a:r>
            <a:r>
              <a:rPr lang="en-US" sz="3000" b="1" dirty="0"/>
              <a:t>work with youth</a:t>
            </a:r>
            <a:r>
              <a:rPr lang="en-US" sz="3000" b="1" dirty="0" smtClean="0"/>
              <a:t>.</a:t>
            </a:r>
          </a:p>
          <a:p>
            <a:pPr lvl="0"/>
            <a:endParaRPr lang="en-US" sz="1200" b="1" dirty="0"/>
          </a:p>
          <a:p>
            <a:pPr algn="ctr"/>
            <a:r>
              <a:rPr lang="en-US" sz="2000" b="1" dirty="0"/>
              <a:t>(Statistics from </a:t>
            </a:r>
            <a:r>
              <a:rPr lang="en-US" sz="2000" b="1" i="1" dirty="0"/>
              <a:t>The Graying of the Church</a:t>
            </a:r>
            <a:r>
              <a:rPr lang="en-US" sz="2000" b="1" dirty="0"/>
              <a:t> by Richard </a:t>
            </a:r>
            <a:r>
              <a:rPr lang="en-US" sz="2000" b="1" dirty="0" err="1"/>
              <a:t>Gentzler</a:t>
            </a:r>
            <a:r>
              <a:rPr lang="en-US" sz="2000" b="1" dirty="0"/>
              <a:t>, Jr.)</a:t>
            </a:r>
          </a:p>
        </p:txBody>
      </p:sp>
    </p:spTree>
    <p:extLst>
      <p:ext uri="{BB962C8B-B14F-4D97-AF65-F5344CB8AC3E}">
        <p14:creationId xmlns:p14="http://schemas.microsoft.com/office/powerpoint/2010/main" xmlns="" val="78494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 calcmode="lin" valueType="num">
                                      <p:cBhvr additive="base">
                                        <p:cTn id="29"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 calcmode="lin" valueType="num">
                                      <p:cBhvr additive="base">
                                        <p:cTn id="35"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9" end="9"/>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 calcmode="lin" valueType="num">
                                      <p:cBhvr additive="base">
                                        <p:cTn id="39" dur="500" fill="hold"/>
                                        <p:tgtEl>
                                          <p:spTgt spid="4">
                                            <p:txEl>
                                              <p:pRg st="10" end="1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10" end="10"/>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 calcmode="lin" valueType="num">
                                      <p:cBhvr additive="base">
                                        <p:cTn id="43" dur="500" fill="hold"/>
                                        <p:tgtEl>
                                          <p:spTgt spid="4">
                                            <p:txEl>
                                              <p:pRg st="12" end="1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04800" y="2133600"/>
            <a:ext cx="8610600" cy="2400657"/>
          </a:xfrm>
          <a:prstGeom prst="rect">
            <a:avLst/>
          </a:prstGeom>
        </p:spPr>
        <p:txBody>
          <a:bodyPr wrap="square">
            <a:spAutoFit/>
          </a:bodyPr>
          <a:lstStyle/>
          <a:p>
            <a:pPr algn="ctr"/>
            <a:r>
              <a:rPr lang="en-US" sz="5000" b="1" dirty="0">
                <a:effectLst>
                  <a:outerShdw blurRad="38100" dist="38100" dir="2700000" algn="tl">
                    <a:srgbClr val="000000">
                      <a:alpha val="43137"/>
                    </a:srgbClr>
                  </a:outerShdw>
                </a:effectLst>
              </a:rPr>
              <a:t>This is too large a population for the church to ignore or fail to engage in ministry! </a:t>
            </a:r>
          </a:p>
        </p:txBody>
      </p:sp>
    </p:spTree>
    <p:extLst>
      <p:ext uri="{BB962C8B-B14F-4D97-AF65-F5344CB8AC3E}">
        <p14:creationId xmlns:p14="http://schemas.microsoft.com/office/powerpoint/2010/main" xmlns="" val="19201244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2400" y="152401"/>
            <a:ext cx="8763000" cy="6555641"/>
          </a:xfrm>
          <a:prstGeom prst="rect">
            <a:avLst/>
          </a:prstGeom>
        </p:spPr>
        <p:txBody>
          <a:bodyPr wrap="square">
            <a:spAutoFit/>
          </a:bodyPr>
          <a:lstStyle/>
          <a:p>
            <a:pPr algn="ctr"/>
            <a:r>
              <a:rPr lang="en-US" sz="4000" b="1" dirty="0" smtClean="0"/>
              <a:t>The </a:t>
            </a:r>
            <a:r>
              <a:rPr lang="en-US" sz="4000" b="1" dirty="0"/>
              <a:t>church’s response will need to be multi-dimensional and include:</a:t>
            </a:r>
          </a:p>
          <a:p>
            <a:pPr lvl="0"/>
            <a:r>
              <a:rPr lang="en-US" sz="4000" b="1" dirty="0" smtClean="0"/>
              <a:t>•Spiritual growth</a:t>
            </a:r>
          </a:p>
          <a:p>
            <a:pPr lvl="0"/>
            <a:endParaRPr lang="en-US" sz="1000" b="1" dirty="0"/>
          </a:p>
          <a:p>
            <a:pPr lvl="0"/>
            <a:r>
              <a:rPr lang="en-US" sz="4000" b="1" dirty="0" smtClean="0"/>
              <a:t>•Enrichment learning</a:t>
            </a:r>
          </a:p>
          <a:p>
            <a:pPr lvl="0"/>
            <a:endParaRPr lang="en-US" sz="1000" b="1" dirty="0"/>
          </a:p>
          <a:p>
            <a:pPr lvl="0"/>
            <a:r>
              <a:rPr lang="en-US" sz="4000" b="1" dirty="0" smtClean="0"/>
              <a:t>•Nutrition </a:t>
            </a:r>
            <a:r>
              <a:rPr lang="en-US" sz="4000" b="1" dirty="0"/>
              <a:t>and </a:t>
            </a:r>
            <a:r>
              <a:rPr lang="en-US" sz="4000" b="1" dirty="0" smtClean="0"/>
              <a:t>fitness</a:t>
            </a:r>
          </a:p>
          <a:p>
            <a:pPr lvl="0"/>
            <a:endParaRPr lang="en-US" sz="1000" b="1" dirty="0"/>
          </a:p>
          <a:p>
            <a:pPr lvl="0"/>
            <a:r>
              <a:rPr lang="en-US" sz="4000" b="1" dirty="0" smtClean="0"/>
              <a:t>•Intergenerational interaction</a:t>
            </a:r>
          </a:p>
          <a:p>
            <a:pPr lvl="0"/>
            <a:endParaRPr lang="en-US" sz="1000" b="1" dirty="0"/>
          </a:p>
          <a:p>
            <a:pPr lvl="0"/>
            <a:r>
              <a:rPr lang="en-US" sz="4000" b="1" dirty="0" smtClean="0"/>
              <a:t>•Outreach</a:t>
            </a:r>
          </a:p>
          <a:p>
            <a:pPr lvl="0"/>
            <a:endParaRPr lang="en-US" sz="1000" b="1" dirty="0"/>
          </a:p>
          <a:p>
            <a:pPr lvl="0"/>
            <a:r>
              <a:rPr lang="en-US" sz="4000" b="1" dirty="0" smtClean="0"/>
              <a:t>•Recreation</a:t>
            </a:r>
          </a:p>
          <a:p>
            <a:pPr lvl="0"/>
            <a:endParaRPr lang="en-US" sz="1000" b="1" dirty="0"/>
          </a:p>
          <a:p>
            <a:pPr lvl="0"/>
            <a:r>
              <a:rPr lang="en-US" sz="4000" b="1" dirty="0" smtClean="0"/>
              <a:t>•Service</a:t>
            </a:r>
            <a:endParaRPr lang="en-US" sz="4000" b="1" dirty="0"/>
          </a:p>
        </p:txBody>
      </p:sp>
    </p:spTree>
    <p:extLst>
      <p:ext uri="{BB962C8B-B14F-4D97-AF65-F5344CB8AC3E}">
        <p14:creationId xmlns:p14="http://schemas.microsoft.com/office/powerpoint/2010/main" xmlns="" val="300466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additive="base">
                                        <p:cTn id="3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anim calcmode="lin" valueType="num">
                                      <p:cBhvr additive="base">
                                        <p:cTn id="37"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anim calcmode="lin" valueType="num">
                                      <p:cBhvr additive="base">
                                        <p:cTn id="43"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28600" y="33219"/>
            <a:ext cx="8915400" cy="6063198"/>
          </a:xfrm>
          <a:prstGeom prst="rect">
            <a:avLst/>
          </a:prstGeom>
          <a:effectLst>
            <a:outerShdw blurRad="76200" dir="13500000" sy="23000" kx="1200000" algn="br" rotWithShape="0">
              <a:prstClr val="black">
                <a:alpha val="20000"/>
              </a:prstClr>
            </a:outerShdw>
          </a:effectLst>
        </p:spPr>
        <p:txBody>
          <a:bodyPr wrap="square">
            <a:spAutoFit/>
          </a:bodyPr>
          <a:lstStyle/>
          <a:p>
            <a:pPr algn="ctr"/>
            <a:r>
              <a:rPr lang="en-US" sz="4000" b="1" dirty="0"/>
              <a:t>Elder Abuse </a:t>
            </a:r>
            <a:r>
              <a:rPr lang="en-US" sz="4000" b="1" dirty="0" smtClean="0"/>
              <a:t>Facts</a:t>
            </a:r>
          </a:p>
          <a:p>
            <a:endParaRPr lang="en-US" sz="1000" b="1" dirty="0"/>
          </a:p>
          <a:p>
            <a:pPr lvl="0"/>
            <a:r>
              <a:rPr lang="en-US" sz="3500" b="1" dirty="0" smtClean="0"/>
              <a:t>•Elder </a:t>
            </a:r>
            <a:r>
              <a:rPr lang="en-US" sz="3500" b="1" dirty="0"/>
              <a:t>abuse is growing statistically faster </a:t>
            </a:r>
            <a:r>
              <a:rPr lang="en-US" sz="3500" b="1" dirty="0" smtClean="0"/>
              <a:t>            	than </a:t>
            </a:r>
            <a:r>
              <a:rPr lang="en-US" sz="3500" b="1" dirty="0"/>
              <a:t>other forms of reported </a:t>
            </a:r>
            <a:r>
              <a:rPr lang="en-US" sz="3500" b="1" dirty="0" smtClean="0"/>
              <a:t>abuse</a:t>
            </a:r>
          </a:p>
          <a:p>
            <a:pPr lvl="0"/>
            <a:endParaRPr lang="en-US" sz="1200" b="1" dirty="0"/>
          </a:p>
          <a:p>
            <a:pPr lvl="0"/>
            <a:r>
              <a:rPr lang="en-US" sz="3500" b="1" dirty="0" smtClean="0"/>
              <a:t>•67</a:t>
            </a:r>
            <a:r>
              <a:rPr lang="en-US" sz="3500" b="1" dirty="0"/>
              <a:t>% of abused are </a:t>
            </a:r>
            <a:r>
              <a:rPr lang="en-US" sz="3500" b="1" dirty="0" smtClean="0"/>
              <a:t>women</a:t>
            </a:r>
          </a:p>
          <a:p>
            <a:pPr lvl="0"/>
            <a:endParaRPr lang="en-US" sz="1200" b="1" dirty="0"/>
          </a:p>
          <a:p>
            <a:pPr lvl="0"/>
            <a:r>
              <a:rPr lang="en-US" sz="3500" b="1" dirty="0" smtClean="0"/>
              <a:t>•32</a:t>
            </a:r>
            <a:r>
              <a:rPr lang="en-US" sz="3500" b="1" dirty="0"/>
              <a:t>% of abused are </a:t>
            </a:r>
            <a:r>
              <a:rPr lang="en-US" sz="3500" b="1" dirty="0" smtClean="0"/>
              <a:t>men</a:t>
            </a:r>
          </a:p>
          <a:p>
            <a:pPr lvl="0"/>
            <a:endParaRPr lang="en-US" sz="1200" b="1" dirty="0"/>
          </a:p>
          <a:p>
            <a:pPr lvl="0"/>
            <a:r>
              <a:rPr lang="en-US" sz="3500" b="1" dirty="0" smtClean="0"/>
              <a:t>•53%of </a:t>
            </a:r>
            <a:r>
              <a:rPr lang="en-US" sz="3500" b="1" dirty="0"/>
              <a:t>abusers are </a:t>
            </a:r>
            <a:r>
              <a:rPr lang="en-US" sz="3500" b="1" dirty="0" smtClean="0"/>
              <a:t>women</a:t>
            </a:r>
          </a:p>
          <a:p>
            <a:pPr lvl="0"/>
            <a:endParaRPr lang="en-US" sz="1200" b="1" dirty="0"/>
          </a:p>
          <a:p>
            <a:pPr lvl="0"/>
            <a:r>
              <a:rPr lang="en-US" sz="3500" b="1" dirty="0" smtClean="0"/>
              <a:t>•Abusers </a:t>
            </a:r>
            <a:r>
              <a:rPr lang="en-US" sz="3500" b="1" dirty="0"/>
              <a:t>are most often caregivers elderly </a:t>
            </a:r>
            <a:r>
              <a:rPr lang="en-US" sz="3500" b="1" dirty="0" smtClean="0"/>
              <a:t>	depend </a:t>
            </a:r>
            <a:r>
              <a:rPr lang="en-US" sz="3500" b="1" dirty="0"/>
              <a:t>on for care or </a:t>
            </a:r>
            <a:r>
              <a:rPr lang="en-US" sz="3500" b="1" dirty="0" smtClean="0"/>
              <a:t>protection</a:t>
            </a:r>
          </a:p>
          <a:p>
            <a:pPr lvl="0"/>
            <a:endParaRPr lang="en-US" sz="1200" b="1" dirty="0"/>
          </a:p>
          <a:p>
            <a:pPr lvl="0"/>
            <a:r>
              <a:rPr lang="en-US" sz="3500" b="1" dirty="0" smtClean="0"/>
              <a:t>•Abusers </a:t>
            </a:r>
            <a:r>
              <a:rPr lang="en-US" sz="3500" b="1" dirty="0"/>
              <a:t>may or may not be family members</a:t>
            </a:r>
          </a:p>
        </p:txBody>
      </p:sp>
    </p:spTree>
    <p:extLst>
      <p:ext uri="{BB962C8B-B14F-4D97-AF65-F5344CB8AC3E}">
        <p14:creationId xmlns:p14="http://schemas.microsoft.com/office/powerpoint/2010/main" xmlns="" val="175150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 calcmode="lin" valueType="num">
                                      <p:cBhvr additive="base">
                                        <p:cTn id="31"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 calcmode="lin" valueType="num">
                                      <p:cBhvr additive="base">
                                        <p:cTn id="37"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38200" y="609600"/>
            <a:ext cx="7848600" cy="5324535"/>
          </a:xfrm>
          <a:prstGeom prst="rect">
            <a:avLst/>
          </a:prstGeom>
        </p:spPr>
        <p:txBody>
          <a:bodyPr wrap="square">
            <a:spAutoFit/>
          </a:bodyPr>
          <a:lstStyle/>
          <a:p>
            <a:pPr algn="ctr"/>
            <a:r>
              <a:rPr lang="en-US" sz="4000" b="1" dirty="0"/>
              <a:t>Abuse of older adults comes in the same forms as child </a:t>
            </a:r>
            <a:r>
              <a:rPr lang="en-US" sz="4000" b="1" dirty="0" smtClean="0"/>
              <a:t>abuse</a:t>
            </a:r>
          </a:p>
          <a:p>
            <a:pPr algn="ctr"/>
            <a:endParaRPr lang="en-US" sz="1200" b="1" dirty="0"/>
          </a:p>
          <a:p>
            <a:pPr lvl="0"/>
            <a:r>
              <a:rPr lang="en-US" sz="4000" b="1" dirty="0" smtClean="0"/>
              <a:t>•Physical</a:t>
            </a:r>
          </a:p>
          <a:p>
            <a:pPr lvl="0"/>
            <a:endParaRPr lang="en-US" sz="1200" b="1" dirty="0"/>
          </a:p>
          <a:p>
            <a:pPr lvl="0"/>
            <a:r>
              <a:rPr lang="en-US" sz="4000" b="1" dirty="0" smtClean="0"/>
              <a:t>•Sexual</a:t>
            </a:r>
          </a:p>
          <a:p>
            <a:pPr lvl="0"/>
            <a:endParaRPr lang="en-US" sz="1200" b="1" dirty="0"/>
          </a:p>
          <a:p>
            <a:pPr lvl="0"/>
            <a:r>
              <a:rPr lang="en-US" sz="4000" b="1" dirty="0" smtClean="0"/>
              <a:t>•Emotional</a:t>
            </a:r>
          </a:p>
          <a:p>
            <a:pPr lvl="0"/>
            <a:endParaRPr lang="en-US" sz="1200" b="1" dirty="0"/>
          </a:p>
          <a:p>
            <a:pPr lvl="0"/>
            <a:r>
              <a:rPr lang="en-US" sz="4000" b="1" dirty="0" smtClean="0"/>
              <a:t>•Ritual </a:t>
            </a:r>
          </a:p>
          <a:p>
            <a:pPr lvl="0"/>
            <a:endParaRPr lang="en-US" sz="1200" b="1" dirty="0"/>
          </a:p>
          <a:p>
            <a:pPr lvl="0"/>
            <a:r>
              <a:rPr lang="en-US" sz="4000" b="1" dirty="0" smtClean="0"/>
              <a:t>•Neglect</a:t>
            </a:r>
            <a:endParaRPr lang="en-US" sz="4000" b="1" dirty="0"/>
          </a:p>
        </p:txBody>
      </p:sp>
    </p:spTree>
    <p:extLst>
      <p:ext uri="{BB962C8B-B14F-4D97-AF65-F5344CB8AC3E}">
        <p14:creationId xmlns:p14="http://schemas.microsoft.com/office/powerpoint/2010/main" xmlns="" val="330067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 calcmode="lin" valueType="num">
                                      <p:cBhvr additive="base">
                                        <p:cTn id="31" dur="500" fill="hold"/>
                                        <p:tgtEl>
                                          <p:spTgt spid="4">
                                            <p:txEl>
                                              <p:pRg st="10" end="1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1"/>
          <p:cNvSpPr>
            <a:spLocks noGrp="1"/>
          </p:cNvSpPr>
          <p:nvPr>
            <p:ph idx="1"/>
          </p:nvPr>
        </p:nvSpPr>
        <p:spPr>
          <a:xfrm>
            <a:off x="381000" y="1143000"/>
            <a:ext cx="8762999" cy="5715000"/>
          </a:xfrm>
        </p:spPr>
        <p:txBody>
          <a:bodyPr>
            <a:normAutofit fontScale="70000" lnSpcReduction="20000"/>
          </a:bodyPr>
          <a:lstStyle/>
          <a:p>
            <a:pPr marL="0" indent="0">
              <a:buNone/>
            </a:pPr>
            <a:r>
              <a:rPr lang="en-US" sz="4500" b="1" dirty="0" smtClean="0">
                <a:solidFill>
                  <a:schemeClr val="tx1"/>
                </a:solidFill>
              </a:rPr>
              <a:t>•Unauthorized or misuse of funds or property or 	assets belonging to vulnerable adult by 	force, misrepresentation or illegal means</a:t>
            </a:r>
          </a:p>
          <a:p>
            <a:pPr marL="0" indent="0">
              <a:buNone/>
            </a:pPr>
            <a:endParaRPr lang="en-US" sz="4500" b="1" dirty="0">
              <a:solidFill>
                <a:schemeClr val="tx1"/>
              </a:solidFill>
            </a:endParaRPr>
          </a:p>
          <a:p>
            <a:pPr marL="0" indent="0">
              <a:buNone/>
            </a:pPr>
            <a:r>
              <a:rPr lang="en-US" sz="4500" b="1" dirty="0" smtClean="0">
                <a:solidFill>
                  <a:schemeClr val="tx1"/>
                </a:solidFill>
              </a:rPr>
              <a:t>•Possible </a:t>
            </a:r>
            <a:r>
              <a:rPr lang="en-US" sz="4500" b="1" dirty="0">
                <a:solidFill>
                  <a:schemeClr val="tx1"/>
                </a:solidFill>
              </a:rPr>
              <a:t>Indicators</a:t>
            </a:r>
            <a:r>
              <a:rPr lang="en-US" sz="4500" b="1" dirty="0" smtClean="0">
                <a:solidFill>
                  <a:schemeClr val="tx1"/>
                </a:solidFill>
              </a:rPr>
              <a:t>:</a:t>
            </a:r>
          </a:p>
          <a:p>
            <a:pPr marL="0" indent="0">
              <a:buNone/>
            </a:pPr>
            <a:endParaRPr lang="en-US" sz="1900" b="1" dirty="0">
              <a:solidFill>
                <a:schemeClr val="tx1"/>
              </a:solidFill>
            </a:endParaRPr>
          </a:p>
          <a:p>
            <a:pPr marL="301943" lvl="1" indent="0">
              <a:buNone/>
            </a:pPr>
            <a:r>
              <a:rPr lang="en-US" sz="3900" b="1" dirty="0" smtClean="0">
                <a:solidFill>
                  <a:schemeClr val="tx1"/>
                </a:solidFill>
              </a:rPr>
              <a:t>	•Home furnishings disappear</a:t>
            </a:r>
          </a:p>
          <a:p>
            <a:pPr marL="301943" lvl="1" indent="0">
              <a:buNone/>
            </a:pPr>
            <a:endParaRPr lang="en-US" sz="1900" b="1" dirty="0" smtClean="0">
              <a:solidFill>
                <a:schemeClr val="tx1"/>
              </a:solidFill>
            </a:endParaRPr>
          </a:p>
          <a:p>
            <a:pPr marL="301943" lvl="1" indent="0">
              <a:buNone/>
            </a:pPr>
            <a:r>
              <a:rPr lang="en-US" sz="3900" b="1" dirty="0" smtClean="0">
                <a:solidFill>
                  <a:schemeClr val="tx1"/>
                </a:solidFill>
              </a:rPr>
              <a:t>	•No food in the house</a:t>
            </a:r>
          </a:p>
          <a:p>
            <a:pPr marL="301943" lvl="1" indent="0">
              <a:buNone/>
            </a:pPr>
            <a:endParaRPr lang="en-US" sz="1900" b="1" dirty="0" smtClean="0">
              <a:solidFill>
                <a:schemeClr val="tx1"/>
              </a:solidFill>
            </a:endParaRPr>
          </a:p>
          <a:p>
            <a:pPr marL="301943" lvl="1" indent="0">
              <a:buNone/>
            </a:pPr>
            <a:r>
              <a:rPr lang="en-US" sz="3900" b="1" dirty="0" smtClean="0">
                <a:solidFill>
                  <a:schemeClr val="tx1"/>
                </a:solidFill>
              </a:rPr>
              <a:t>	•Complaints of things disappearing</a:t>
            </a:r>
          </a:p>
          <a:p>
            <a:pPr marL="301943" lvl="1" indent="0">
              <a:buNone/>
            </a:pPr>
            <a:endParaRPr lang="en-US" sz="1700" b="1" dirty="0" smtClean="0">
              <a:solidFill>
                <a:schemeClr val="tx1"/>
              </a:solidFill>
            </a:endParaRPr>
          </a:p>
          <a:p>
            <a:pPr marL="301943" lvl="1" indent="0">
              <a:buNone/>
            </a:pPr>
            <a:r>
              <a:rPr lang="en-US" sz="3900" b="1" dirty="0" smtClean="0">
                <a:solidFill>
                  <a:schemeClr val="tx1"/>
                </a:solidFill>
              </a:rPr>
              <a:t>	•Can’t find things</a:t>
            </a:r>
          </a:p>
          <a:p>
            <a:pPr marL="301943" lvl="1" indent="0">
              <a:buNone/>
            </a:pPr>
            <a:endParaRPr lang="en-US" sz="1700" b="1" dirty="0" smtClean="0">
              <a:solidFill>
                <a:schemeClr val="tx1"/>
              </a:solidFill>
            </a:endParaRPr>
          </a:p>
          <a:p>
            <a:pPr marL="301943" lvl="1" indent="0">
              <a:buNone/>
            </a:pPr>
            <a:r>
              <a:rPr lang="en-US" sz="3900" b="1" dirty="0" smtClean="0">
                <a:solidFill>
                  <a:schemeClr val="tx1"/>
                </a:solidFill>
              </a:rPr>
              <a:t>	•Checkbook is missing or does not balance</a:t>
            </a:r>
            <a:endParaRPr lang="en-US" sz="3900" b="1" dirty="0">
              <a:solidFill>
                <a:schemeClr val="tx1"/>
              </a:solidFill>
            </a:endParaRPr>
          </a:p>
        </p:txBody>
      </p:sp>
      <p:sp>
        <p:nvSpPr>
          <p:cNvPr id="5" name="Title 2"/>
          <p:cNvSpPr>
            <a:spLocks noGrp="1"/>
          </p:cNvSpPr>
          <p:nvPr>
            <p:ph type="title"/>
          </p:nvPr>
        </p:nvSpPr>
        <p:spPr>
          <a:xfrm>
            <a:off x="457200" y="-152400"/>
            <a:ext cx="8229600" cy="1252728"/>
          </a:xfrm>
        </p:spPr>
        <p:txBody>
          <a:bodyPr/>
          <a:lstStyle/>
          <a:p>
            <a:r>
              <a:rPr lang="en-US" b="1" dirty="0" smtClean="0">
                <a:solidFill>
                  <a:schemeClr val="tx1"/>
                </a:solidFill>
                <a:effectLst>
                  <a:outerShdw blurRad="38100" dist="38100" dir="2700000" algn="tl">
                    <a:srgbClr val="000000">
                      <a:alpha val="43137"/>
                    </a:srgbClr>
                  </a:outerShdw>
                </a:effectLst>
              </a:rPr>
              <a:t>Financial Abuse or Exploitation</a:t>
            </a:r>
            <a:endParaRPr lang="en-US"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76073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 calcmode="lin" valueType="num">
                                      <p:cBhvr additive="base">
                                        <p:cTn id="3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28600" y="1544345"/>
            <a:ext cx="8686800" cy="3785652"/>
          </a:xfrm>
          <a:prstGeom prst="rect">
            <a:avLst/>
          </a:prstGeom>
        </p:spPr>
        <p:txBody>
          <a:bodyPr wrap="square">
            <a:spAutoFit/>
          </a:bodyPr>
          <a:lstStyle/>
          <a:p>
            <a:pPr algn="ctr"/>
            <a:r>
              <a:rPr lang="en-US" sz="6000" b="1" dirty="0">
                <a:effectLst>
                  <a:outerShdw blurRad="38100" dist="38100" dir="2700000" algn="tl">
                    <a:srgbClr val="000000">
                      <a:alpha val="43137"/>
                    </a:srgbClr>
                  </a:outerShdw>
                </a:effectLst>
              </a:rPr>
              <a:t>Screening and Recruitment for </a:t>
            </a:r>
            <a:r>
              <a:rPr lang="en-US" sz="6000" b="1" dirty="0" smtClean="0">
                <a:effectLst>
                  <a:outerShdw blurRad="38100" dist="38100" dir="2700000" algn="tl">
                    <a:srgbClr val="000000">
                      <a:alpha val="43137"/>
                    </a:srgbClr>
                  </a:outerShdw>
                </a:effectLst>
              </a:rPr>
              <a:t>Staffing Older/Vulnerable </a:t>
            </a:r>
            <a:r>
              <a:rPr lang="en-US" sz="6000" b="1" dirty="0">
                <a:effectLst>
                  <a:outerShdw blurRad="38100" dist="38100" dir="2700000" algn="tl">
                    <a:srgbClr val="000000">
                      <a:alpha val="43137"/>
                    </a:srgbClr>
                  </a:outerShdw>
                </a:effectLst>
              </a:rPr>
              <a:t>Adult Ministries</a:t>
            </a:r>
          </a:p>
        </p:txBody>
      </p:sp>
    </p:spTree>
    <p:extLst>
      <p:ext uri="{BB962C8B-B14F-4D97-AF65-F5344CB8AC3E}">
        <p14:creationId xmlns:p14="http://schemas.microsoft.com/office/powerpoint/2010/main" xmlns="" val="8996454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4800" y="149959"/>
            <a:ext cx="8610600" cy="6555641"/>
          </a:xfrm>
          <a:prstGeom prst="rect">
            <a:avLst/>
          </a:prstGeom>
        </p:spPr>
        <p:txBody>
          <a:bodyPr wrap="square">
            <a:spAutoFit/>
          </a:bodyPr>
          <a:lstStyle/>
          <a:p>
            <a:pPr algn="ctr"/>
            <a:r>
              <a:rPr lang="en-US" sz="4000" b="1" dirty="0"/>
              <a:t>Include the same screening tools for reviewing applicants for older adult ministry positions that your congregation uses for other positions</a:t>
            </a:r>
            <a:r>
              <a:rPr lang="en-US" sz="4000" b="1" dirty="0" smtClean="0"/>
              <a:t>.</a:t>
            </a:r>
          </a:p>
          <a:p>
            <a:pPr algn="ctr"/>
            <a:endParaRPr lang="en-US" sz="1200" b="1" dirty="0"/>
          </a:p>
          <a:p>
            <a:pPr lvl="0"/>
            <a:r>
              <a:rPr lang="en-US" sz="4000" b="1" dirty="0" smtClean="0"/>
              <a:t>•Have </a:t>
            </a:r>
            <a:r>
              <a:rPr lang="en-US" sz="4000" b="1" dirty="0"/>
              <a:t>a written application </a:t>
            </a:r>
            <a:r>
              <a:rPr lang="en-US" sz="4000" b="1" dirty="0" smtClean="0"/>
              <a:t>form</a:t>
            </a:r>
          </a:p>
          <a:p>
            <a:pPr lvl="0"/>
            <a:endParaRPr lang="en-US" sz="1200" b="1" dirty="0"/>
          </a:p>
          <a:p>
            <a:pPr lvl="0"/>
            <a:r>
              <a:rPr lang="en-US" sz="4000" b="1" dirty="0" smtClean="0"/>
              <a:t>•Personal references</a:t>
            </a:r>
          </a:p>
          <a:p>
            <a:pPr lvl="0"/>
            <a:endParaRPr lang="en-US" sz="1200" b="1" dirty="0"/>
          </a:p>
          <a:p>
            <a:pPr lvl="0"/>
            <a:r>
              <a:rPr lang="en-US" sz="4000" b="1" dirty="0" smtClean="0"/>
              <a:t>•Interview </a:t>
            </a:r>
            <a:r>
              <a:rPr lang="en-US" sz="4000" b="1" dirty="0"/>
              <a:t>with </a:t>
            </a:r>
            <a:r>
              <a:rPr lang="en-US" sz="4000" b="1" dirty="0" smtClean="0"/>
              <a:t>applicant</a:t>
            </a:r>
          </a:p>
          <a:p>
            <a:pPr lvl="0"/>
            <a:endParaRPr lang="en-US" sz="1200" b="1" dirty="0"/>
          </a:p>
          <a:p>
            <a:pPr lvl="0"/>
            <a:r>
              <a:rPr lang="en-US" sz="4000" b="1" dirty="0" smtClean="0"/>
              <a:t>•Criminal </a:t>
            </a:r>
            <a:r>
              <a:rPr lang="en-US" sz="4000" b="1" dirty="0"/>
              <a:t>background </a:t>
            </a:r>
            <a:r>
              <a:rPr lang="en-US" sz="4000" b="1" dirty="0" smtClean="0"/>
              <a:t>check</a:t>
            </a:r>
          </a:p>
          <a:p>
            <a:pPr lvl="0"/>
            <a:endParaRPr lang="en-US" sz="1200" b="1" dirty="0"/>
          </a:p>
          <a:p>
            <a:pPr lvl="0"/>
            <a:r>
              <a:rPr lang="en-US" sz="4000" b="1" dirty="0" smtClean="0"/>
              <a:t>•“</a:t>
            </a:r>
            <a:r>
              <a:rPr lang="en-US" sz="4000" b="1" dirty="0"/>
              <a:t>6-month Hospitality Rule”</a:t>
            </a:r>
          </a:p>
        </p:txBody>
      </p:sp>
    </p:spTree>
    <p:extLst>
      <p:ext uri="{BB962C8B-B14F-4D97-AF65-F5344CB8AC3E}">
        <p14:creationId xmlns:p14="http://schemas.microsoft.com/office/powerpoint/2010/main" xmlns="" val="412927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anim calcmode="lin" valueType="num">
                                      <p:cBhvr additive="base">
                                        <p:cTn id="31"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Children – Birth through age 12</a:t>
            </a:r>
          </a:p>
          <a:p>
            <a:r>
              <a:rPr lang="en-US" b="1" dirty="0" smtClean="0"/>
              <a:t>Youth – Age 13 to 18</a:t>
            </a:r>
          </a:p>
          <a:p>
            <a:r>
              <a:rPr lang="en-US" b="1" dirty="0" smtClean="0"/>
              <a:t>Trustees and other Church Leadership</a:t>
            </a:r>
          </a:p>
          <a:p>
            <a:r>
              <a:rPr lang="en-US" b="1" dirty="0" smtClean="0"/>
              <a:t>Vulnerable Adult </a:t>
            </a:r>
          </a:p>
          <a:p>
            <a:pPr lvl="1"/>
            <a:r>
              <a:rPr lang="en-US" b="1" dirty="0" smtClean="0"/>
              <a:t>May be a person age 18 or older who is mentally, physically or psychologically challenged and is unable to make responsible legal decisions about his or her own welfare.</a:t>
            </a:r>
          </a:p>
          <a:p>
            <a:pPr lvl="1"/>
            <a:r>
              <a:rPr lang="en-US" b="1" dirty="0" smtClean="0"/>
              <a:t>May be elderly, defined as age 65 and older.</a:t>
            </a:r>
          </a:p>
        </p:txBody>
      </p:sp>
      <p:sp>
        <p:nvSpPr>
          <p:cNvPr id="3" name="Title 2"/>
          <p:cNvSpPr>
            <a:spLocks noGrp="1"/>
          </p:cNvSpPr>
          <p:nvPr>
            <p:ph type="title"/>
          </p:nvPr>
        </p:nvSpPr>
        <p:spPr/>
        <p:txBody>
          <a:bodyPr>
            <a:normAutofit/>
          </a:bodyPr>
          <a:lstStyle/>
          <a:p>
            <a:r>
              <a:rPr lang="en-US" sz="4800" b="1" dirty="0" smtClean="0"/>
              <a:t>Populations We PROTECT</a:t>
            </a:r>
            <a:endParaRPr lang="en-US" sz="4800" b="1" dirty="0"/>
          </a:p>
        </p:txBody>
      </p:sp>
    </p:spTree>
    <p:extLst>
      <p:ext uri="{BB962C8B-B14F-4D97-AF65-F5344CB8AC3E}">
        <p14:creationId xmlns:p14="http://schemas.microsoft.com/office/powerpoint/2010/main" xmlns="" val="4467464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57200" y="1828800"/>
            <a:ext cx="8305800" cy="2862322"/>
          </a:xfrm>
          <a:prstGeom prst="rect">
            <a:avLst/>
          </a:prstGeom>
        </p:spPr>
        <p:txBody>
          <a:bodyPr wrap="square">
            <a:spAutoFit/>
          </a:bodyPr>
          <a:lstStyle/>
          <a:p>
            <a:pPr algn="ctr"/>
            <a:r>
              <a:rPr lang="en-US" sz="6000" b="1" dirty="0">
                <a:effectLst>
                  <a:outerShdw blurRad="38100" dist="38100" dir="2700000" algn="tl">
                    <a:srgbClr val="000000">
                      <a:alpha val="43137"/>
                    </a:srgbClr>
                  </a:outerShdw>
                </a:effectLst>
              </a:rPr>
              <a:t>Training for Ministries with Senior and Vulnerable Adults</a:t>
            </a:r>
          </a:p>
        </p:txBody>
      </p:sp>
    </p:spTree>
    <p:extLst>
      <p:ext uri="{BB962C8B-B14F-4D97-AF65-F5344CB8AC3E}">
        <p14:creationId xmlns:p14="http://schemas.microsoft.com/office/powerpoint/2010/main" xmlns="" val="21180513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4800" y="762000"/>
            <a:ext cx="8382000" cy="4647426"/>
          </a:xfrm>
          <a:prstGeom prst="rect">
            <a:avLst/>
          </a:prstGeom>
        </p:spPr>
        <p:txBody>
          <a:bodyPr wrap="square">
            <a:spAutoFit/>
          </a:bodyPr>
          <a:lstStyle/>
          <a:p>
            <a:pPr algn="ctr"/>
            <a:r>
              <a:rPr lang="en-US" sz="5000" b="1" dirty="0"/>
              <a:t>First Aid and CPR </a:t>
            </a:r>
            <a:r>
              <a:rPr lang="en-US" sz="5000" b="1" dirty="0" smtClean="0"/>
              <a:t>training</a:t>
            </a:r>
          </a:p>
          <a:p>
            <a:endParaRPr lang="en-US" sz="1200" b="1" dirty="0"/>
          </a:p>
          <a:p>
            <a:pPr lvl="0"/>
            <a:r>
              <a:rPr lang="en-US" sz="3500" b="1" dirty="0" smtClean="0"/>
              <a:t>•Use </a:t>
            </a:r>
            <a:r>
              <a:rPr lang="en-US" sz="3500" b="1" dirty="0"/>
              <a:t>of </a:t>
            </a:r>
            <a:r>
              <a:rPr lang="en-US" sz="3500" b="1" dirty="0" smtClean="0"/>
              <a:t>defibrillators</a:t>
            </a:r>
          </a:p>
          <a:p>
            <a:pPr lvl="0"/>
            <a:endParaRPr lang="en-US" sz="1200" b="1" dirty="0"/>
          </a:p>
          <a:p>
            <a:pPr lvl="0"/>
            <a:r>
              <a:rPr lang="en-US" sz="3500" b="1" dirty="0" smtClean="0"/>
              <a:t>•Appropriate </a:t>
            </a:r>
            <a:r>
              <a:rPr lang="en-US" sz="3500" b="1" dirty="0"/>
              <a:t>interpersonal boundaries </a:t>
            </a:r>
            <a:r>
              <a:rPr lang="en-US" sz="3500" b="1" dirty="0" smtClean="0"/>
              <a:t>	and interactions</a:t>
            </a:r>
          </a:p>
          <a:p>
            <a:pPr lvl="0"/>
            <a:endParaRPr lang="en-US" sz="1200" b="1" dirty="0"/>
          </a:p>
          <a:p>
            <a:pPr lvl="0"/>
            <a:r>
              <a:rPr lang="en-US" sz="3500" b="1" dirty="0" smtClean="0"/>
              <a:t>•Include </a:t>
            </a:r>
            <a:r>
              <a:rPr lang="en-US" sz="3500" b="1" dirty="0"/>
              <a:t>teaching the skills necessary to </a:t>
            </a:r>
            <a:r>
              <a:rPr lang="en-US" sz="3500" b="1" dirty="0" smtClean="0"/>
              <a:t>	carry </a:t>
            </a:r>
            <a:r>
              <a:rPr lang="en-US" sz="3500" b="1" dirty="0"/>
              <a:t>out the full spectrum of your </a:t>
            </a:r>
            <a:r>
              <a:rPr lang="en-US" sz="3500" b="1" dirty="0" smtClean="0"/>
              <a:t>	congregation’s </a:t>
            </a:r>
            <a:r>
              <a:rPr lang="en-US" sz="3500" b="1" dirty="0"/>
              <a:t>ministries.</a:t>
            </a:r>
          </a:p>
        </p:txBody>
      </p:sp>
    </p:spTree>
    <p:extLst>
      <p:ext uri="{BB962C8B-B14F-4D97-AF65-F5344CB8AC3E}">
        <p14:creationId xmlns:p14="http://schemas.microsoft.com/office/powerpoint/2010/main" xmlns="" val="30857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81000" y="30480"/>
            <a:ext cx="8610600" cy="6863417"/>
          </a:xfrm>
          <a:prstGeom prst="rect">
            <a:avLst/>
          </a:prstGeom>
        </p:spPr>
        <p:txBody>
          <a:bodyPr wrap="square">
            <a:spAutoFit/>
          </a:bodyPr>
          <a:lstStyle/>
          <a:p>
            <a:pPr algn="ctr"/>
            <a:r>
              <a:rPr lang="en-US" sz="4000" b="1" dirty="0"/>
              <a:t>Operating </a:t>
            </a:r>
            <a:r>
              <a:rPr lang="en-US" sz="4000" b="1" dirty="0" smtClean="0"/>
              <a:t>Procedures</a:t>
            </a:r>
            <a:br>
              <a:rPr lang="en-US" sz="4000" b="1" dirty="0" smtClean="0"/>
            </a:br>
            <a:r>
              <a:rPr lang="en-US" sz="4000" b="1" dirty="0" smtClean="0"/>
              <a:t> </a:t>
            </a:r>
            <a:r>
              <a:rPr lang="en-US" sz="4000" b="1" dirty="0"/>
              <a:t>in Safe Sanctuaries for Older Adults</a:t>
            </a:r>
          </a:p>
          <a:p>
            <a:pPr lvl="0"/>
            <a:r>
              <a:rPr lang="en-US" sz="3000" b="1" dirty="0" smtClean="0"/>
              <a:t>•Evaluate </a:t>
            </a:r>
            <a:r>
              <a:rPr lang="en-US" sz="3000" b="1" dirty="0"/>
              <a:t>facilities</a:t>
            </a:r>
          </a:p>
          <a:p>
            <a:pPr lvl="0"/>
            <a:r>
              <a:rPr lang="en-US" sz="3000" b="1" dirty="0" smtClean="0"/>
              <a:t>•Accessibility</a:t>
            </a:r>
            <a:endParaRPr lang="en-US" sz="3000" b="1" dirty="0"/>
          </a:p>
          <a:p>
            <a:pPr lvl="0"/>
            <a:r>
              <a:rPr lang="en-US" sz="3000" b="1" dirty="0" smtClean="0"/>
              <a:t>•Large </a:t>
            </a:r>
            <a:r>
              <a:rPr lang="en-US" sz="3000" b="1" dirty="0"/>
              <a:t>print resources</a:t>
            </a:r>
          </a:p>
          <a:p>
            <a:pPr lvl="0"/>
            <a:r>
              <a:rPr lang="en-US" sz="3000" b="1" dirty="0" smtClean="0"/>
              <a:t>•Assisted </a:t>
            </a:r>
            <a:r>
              <a:rPr lang="en-US" sz="3000" b="1" dirty="0"/>
              <a:t>hearing devices</a:t>
            </a:r>
          </a:p>
          <a:p>
            <a:pPr lvl="0"/>
            <a:r>
              <a:rPr lang="en-US" sz="3000" b="1" dirty="0" smtClean="0"/>
              <a:t>•Handicapped </a:t>
            </a:r>
            <a:r>
              <a:rPr lang="en-US" sz="3000" b="1" dirty="0"/>
              <a:t>vehicles</a:t>
            </a:r>
          </a:p>
          <a:p>
            <a:pPr lvl="0"/>
            <a:r>
              <a:rPr lang="en-US" sz="3000" b="1" dirty="0" smtClean="0"/>
              <a:t>•Determine </a:t>
            </a:r>
            <a:r>
              <a:rPr lang="en-US" sz="3000" b="1" dirty="0"/>
              <a:t>by exact program or event being planned</a:t>
            </a:r>
          </a:p>
          <a:p>
            <a:pPr lvl="0"/>
            <a:r>
              <a:rPr lang="en-US" sz="3000" b="1" dirty="0" smtClean="0"/>
              <a:t>•2 </a:t>
            </a:r>
            <a:r>
              <a:rPr lang="en-US" sz="3000" b="1" dirty="0"/>
              <a:t>adults in every ministry setting as leaders</a:t>
            </a:r>
          </a:p>
          <a:p>
            <a:pPr lvl="0"/>
            <a:r>
              <a:rPr lang="en-US" sz="3000" b="1" dirty="0" smtClean="0"/>
              <a:t>•Use </a:t>
            </a:r>
            <a:r>
              <a:rPr lang="en-US" sz="3000" b="1" dirty="0"/>
              <a:t>rooms with unobstructed windows or keep </a:t>
            </a:r>
            <a:r>
              <a:rPr lang="en-US" sz="3000" b="1" dirty="0" smtClean="0"/>
              <a:t>doors </a:t>
            </a:r>
            <a:r>
              <a:rPr lang="en-US" sz="3000" b="1" dirty="0"/>
              <a:t>open</a:t>
            </a:r>
          </a:p>
          <a:p>
            <a:pPr lvl="0"/>
            <a:r>
              <a:rPr lang="en-US" sz="3000" b="1" dirty="0" smtClean="0"/>
              <a:t>•Traveling </a:t>
            </a:r>
            <a:r>
              <a:rPr lang="en-US" sz="3000" b="1" dirty="0"/>
              <a:t>off campus?</a:t>
            </a:r>
          </a:p>
          <a:p>
            <a:pPr lvl="0"/>
            <a:r>
              <a:rPr lang="en-US" sz="3000" b="1" dirty="0" smtClean="0"/>
              <a:t>•Luke </a:t>
            </a:r>
            <a:r>
              <a:rPr lang="en-US" sz="3000" b="1" dirty="0"/>
              <a:t>Registry</a:t>
            </a:r>
          </a:p>
        </p:txBody>
      </p:sp>
    </p:spTree>
    <p:extLst>
      <p:ext uri="{BB962C8B-B14F-4D97-AF65-F5344CB8AC3E}">
        <p14:creationId xmlns:p14="http://schemas.microsoft.com/office/powerpoint/2010/main" xmlns="" val="381687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2400" y="152400"/>
            <a:ext cx="8763000" cy="5478423"/>
          </a:xfrm>
          <a:prstGeom prst="rect">
            <a:avLst/>
          </a:prstGeom>
        </p:spPr>
        <p:txBody>
          <a:bodyPr wrap="square">
            <a:spAutoFit/>
          </a:bodyPr>
          <a:lstStyle/>
          <a:p>
            <a:pPr algn="ctr"/>
            <a:r>
              <a:rPr lang="en-US" sz="5000" b="1" dirty="0">
                <a:solidFill>
                  <a:schemeClr val="tx2">
                    <a:lumMod val="50000"/>
                  </a:schemeClr>
                </a:solidFill>
              </a:rPr>
              <a:t> </a:t>
            </a:r>
            <a:r>
              <a:rPr lang="en-US" sz="5000" b="1" dirty="0"/>
              <a:t>Resources for planning ministry with older and vulnerable </a:t>
            </a:r>
            <a:r>
              <a:rPr lang="en-US" sz="5000" b="1" dirty="0" smtClean="0"/>
              <a:t>adults:</a:t>
            </a:r>
          </a:p>
          <a:p>
            <a:pPr algn="ctr"/>
            <a:endParaRPr lang="en-US" sz="5000" b="1" dirty="0"/>
          </a:p>
          <a:p>
            <a:pPr algn="ctr"/>
            <a:r>
              <a:rPr lang="en-US" sz="5000" b="1" dirty="0" smtClean="0"/>
              <a:t>www.gbod.org</a:t>
            </a:r>
          </a:p>
          <a:p>
            <a:pPr algn="ctr"/>
            <a:endParaRPr lang="en-US" sz="5000" b="1" dirty="0"/>
          </a:p>
          <a:p>
            <a:pPr algn="ctr"/>
            <a:r>
              <a:rPr lang="en-US" sz="5000" b="1" dirty="0" smtClean="0"/>
              <a:t>www.aarp.org</a:t>
            </a:r>
            <a:endParaRPr lang="en-US" sz="5000" b="1" dirty="0"/>
          </a:p>
        </p:txBody>
      </p:sp>
    </p:spTree>
    <p:extLst>
      <p:ext uri="{BB962C8B-B14F-4D97-AF65-F5344CB8AC3E}">
        <p14:creationId xmlns:p14="http://schemas.microsoft.com/office/powerpoint/2010/main" xmlns="" val="26969247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28600" y="4419600"/>
            <a:ext cx="8839200" cy="2246769"/>
          </a:xfrm>
          <a:prstGeom prst="rect">
            <a:avLst/>
          </a:prstGeom>
        </p:spPr>
        <p:txBody>
          <a:bodyPr wrap="square">
            <a:spAutoFit/>
          </a:bodyPr>
          <a:lstStyle/>
          <a:p>
            <a:pPr algn="ctr"/>
            <a:r>
              <a:rPr lang="en-US" sz="3500" b="1" i="1" dirty="0"/>
              <a:t>Praise the Lord! Let my whole being praise the Lord! I will praise the Lord with all my life; I will sing praises to </a:t>
            </a:r>
            <a:r>
              <a:rPr lang="en-US" sz="3500" b="1" i="1"/>
              <a:t>my </a:t>
            </a:r>
            <a:r>
              <a:rPr lang="en-US" sz="3500" b="1" i="1" smtClean="0"/>
              <a:t>God </a:t>
            </a:r>
            <a:r>
              <a:rPr lang="en-US" sz="3500" b="1" i="1" dirty="0"/>
              <a:t>for as long as I live.</a:t>
            </a:r>
            <a:r>
              <a:rPr lang="en-US" sz="3500" b="1" dirty="0"/>
              <a:t> </a:t>
            </a:r>
          </a:p>
          <a:p>
            <a:pPr algn="ctr"/>
            <a:r>
              <a:rPr lang="en-US" sz="3500" b="1" dirty="0"/>
              <a:t>Psalm 146: 1-2</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9518" y="76200"/>
            <a:ext cx="8898282" cy="4186237"/>
          </a:xfrm>
          <a:prstGeom prst="rect">
            <a:avLst/>
          </a:prstGeom>
          <a:ln>
            <a:noFill/>
          </a:ln>
          <a:effectLst>
            <a:softEdge rad="112500"/>
          </a:effectLst>
        </p:spPr>
      </p:pic>
    </p:spTree>
    <p:extLst>
      <p:ext uri="{BB962C8B-B14F-4D97-AF65-F5344CB8AC3E}">
        <p14:creationId xmlns:p14="http://schemas.microsoft.com/office/powerpoint/2010/main" xmlns="" val="3285527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Nursery Workers</a:t>
            </a:r>
          </a:p>
          <a:p>
            <a:r>
              <a:rPr lang="en-US" b="1" dirty="0" smtClean="0"/>
              <a:t>Children’s and Youth Ministries Workers</a:t>
            </a:r>
          </a:p>
          <a:p>
            <a:r>
              <a:rPr lang="en-US" b="1" dirty="0" smtClean="0"/>
              <a:t>Leisure Ministry Workers</a:t>
            </a:r>
          </a:p>
          <a:p>
            <a:r>
              <a:rPr lang="en-US" b="1" dirty="0" smtClean="0"/>
              <a:t>Stephen Ministry Volunteers</a:t>
            </a:r>
          </a:p>
          <a:p>
            <a:r>
              <a:rPr lang="en-US" b="1" dirty="0" smtClean="0"/>
              <a:t>Hospital and Homebound Visitors</a:t>
            </a:r>
          </a:p>
          <a:p>
            <a:r>
              <a:rPr lang="en-US" b="1" dirty="0" smtClean="0"/>
              <a:t>Church Trustees/Church Business Administrators</a:t>
            </a:r>
          </a:p>
          <a:p>
            <a:r>
              <a:rPr lang="en-US" b="1" dirty="0" smtClean="0"/>
              <a:t>Scout Leaders</a:t>
            </a:r>
          </a:p>
          <a:p>
            <a:r>
              <a:rPr lang="en-US" b="1" dirty="0" smtClean="0"/>
              <a:t>Weekday Preschool Staff</a:t>
            </a:r>
          </a:p>
          <a:p>
            <a:r>
              <a:rPr lang="en-US" b="1" dirty="0" smtClean="0"/>
              <a:t>Pastors</a:t>
            </a:r>
          </a:p>
        </p:txBody>
      </p:sp>
      <p:sp>
        <p:nvSpPr>
          <p:cNvPr id="3" name="Title 2"/>
          <p:cNvSpPr>
            <a:spLocks noGrp="1"/>
          </p:cNvSpPr>
          <p:nvPr>
            <p:ph type="title"/>
          </p:nvPr>
        </p:nvSpPr>
        <p:spPr/>
        <p:txBody>
          <a:bodyPr/>
          <a:lstStyle/>
          <a:p>
            <a:r>
              <a:rPr lang="en-US" b="1" dirty="0" smtClean="0"/>
              <a:t>Populations Who SERVE</a:t>
            </a:r>
            <a:endParaRPr lang="en-US" b="1" dirty="0"/>
          </a:p>
        </p:txBody>
      </p:sp>
    </p:spTree>
    <p:extLst>
      <p:ext uri="{BB962C8B-B14F-4D97-AF65-F5344CB8AC3E}">
        <p14:creationId xmlns:p14="http://schemas.microsoft.com/office/powerpoint/2010/main" xmlns="" val="1488559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t>Are Churches Even at Risk?</a:t>
            </a:r>
            <a:endParaRPr lang="en-US" sz="4800" b="1"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xmlns="" val="1597402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We are a trusting institution.</a:t>
            </a:r>
          </a:p>
          <a:p>
            <a:r>
              <a:rPr lang="en-US" b="1" dirty="0" smtClean="0"/>
              <a:t>We don’t know the facts.</a:t>
            </a:r>
          </a:p>
          <a:p>
            <a:r>
              <a:rPr lang="en-US" b="1" dirty="0" smtClean="0"/>
              <a:t>We provide easy access to children and youth.</a:t>
            </a:r>
          </a:p>
          <a:p>
            <a:r>
              <a:rPr lang="en-US" b="1" dirty="0" smtClean="0"/>
              <a:t>We have not screened workers as most other child-serving agencies now do.</a:t>
            </a:r>
          </a:p>
          <a:p>
            <a:r>
              <a:rPr lang="en-US" b="1" dirty="0" smtClean="0"/>
              <a:t>We’re open, accepting and loving to strangers, and we encourage close relationships with others, yet we don’t train people concerning appropriate interpersonal boundaries.</a:t>
            </a:r>
            <a:endParaRPr lang="en-US" b="1" dirty="0"/>
          </a:p>
        </p:txBody>
      </p:sp>
      <p:sp>
        <p:nvSpPr>
          <p:cNvPr id="3" name="Title 2"/>
          <p:cNvSpPr>
            <a:spLocks noGrp="1"/>
          </p:cNvSpPr>
          <p:nvPr>
            <p:ph type="title"/>
          </p:nvPr>
        </p:nvSpPr>
        <p:spPr/>
        <p:txBody>
          <a:bodyPr/>
          <a:lstStyle/>
          <a:p>
            <a:r>
              <a:rPr lang="en-US" b="1" dirty="0" smtClean="0"/>
              <a:t>The Church is at Risk:</a:t>
            </a:r>
            <a:endParaRPr lang="en-US" b="1" dirty="0"/>
          </a:p>
        </p:txBody>
      </p:sp>
    </p:spTree>
    <p:extLst>
      <p:ext uri="{BB962C8B-B14F-4D97-AF65-F5344CB8AC3E}">
        <p14:creationId xmlns:p14="http://schemas.microsoft.com/office/powerpoint/2010/main" xmlns="" val="751633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sz="3000" b="1" dirty="0" smtClean="0"/>
              <a:t>Yes.  Here are the practical reasons why:</a:t>
            </a:r>
          </a:p>
          <a:p>
            <a:pPr lvl="1"/>
            <a:r>
              <a:rPr lang="en-US" b="1" dirty="0"/>
              <a:t>Many insurance companies no longer issue coverage to churches who do not have </a:t>
            </a:r>
            <a:r>
              <a:rPr lang="en-US" b="1" dirty="0" smtClean="0"/>
              <a:t>an </a:t>
            </a:r>
            <a:r>
              <a:rPr lang="en-US" b="1" dirty="0"/>
              <a:t>abuse reduction </a:t>
            </a:r>
            <a:r>
              <a:rPr lang="en-US" b="1" dirty="0" smtClean="0"/>
              <a:t>policy</a:t>
            </a:r>
            <a:endParaRPr lang="en-US" b="1" dirty="0"/>
          </a:p>
          <a:p>
            <a:pPr lvl="1"/>
            <a:r>
              <a:rPr lang="en-US" b="1" dirty="0" smtClean="0"/>
              <a:t>“Entitlement” mentality in today’s society: lawsuits for allegations – true or false</a:t>
            </a:r>
          </a:p>
          <a:p>
            <a:pPr lvl="1"/>
            <a:r>
              <a:rPr lang="en-US" b="1" dirty="0" smtClean="0"/>
              <a:t>In a lawsuit, your church can be considered negligent if an incident should occur and no plan is in place</a:t>
            </a:r>
          </a:p>
          <a:p>
            <a:pPr lvl="1"/>
            <a:r>
              <a:rPr lang="en-US" b="1" dirty="0" smtClean="0"/>
              <a:t>If there is a plan and it’s not being followed, your church can also be in trouble legally</a:t>
            </a:r>
          </a:p>
          <a:p>
            <a:pPr lvl="1"/>
            <a:r>
              <a:rPr lang="en-US" b="1" dirty="0" smtClean="0"/>
              <a:t>Your church loses members, unity of its membership, reputation and thousands of dollars</a:t>
            </a:r>
          </a:p>
        </p:txBody>
      </p:sp>
      <p:sp>
        <p:nvSpPr>
          <p:cNvPr id="3" name="Title 2"/>
          <p:cNvSpPr>
            <a:spLocks noGrp="1"/>
          </p:cNvSpPr>
          <p:nvPr>
            <p:ph type="title"/>
          </p:nvPr>
        </p:nvSpPr>
        <p:spPr/>
        <p:txBody>
          <a:bodyPr/>
          <a:lstStyle/>
          <a:p>
            <a:r>
              <a:rPr lang="en-US" b="1" dirty="0" smtClean="0"/>
              <a:t>Is This Really Necessary?</a:t>
            </a:r>
            <a:endParaRPr lang="en-US" b="1" dirty="0"/>
          </a:p>
        </p:txBody>
      </p:sp>
    </p:spTree>
    <p:extLst>
      <p:ext uri="{BB962C8B-B14F-4D97-AF65-F5344CB8AC3E}">
        <p14:creationId xmlns:p14="http://schemas.microsoft.com/office/powerpoint/2010/main" xmlns="" val="1645706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b="1" dirty="0" smtClean="0"/>
              <a:t>Roman Catholic Church</a:t>
            </a:r>
          </a:p>
          <a:p>
            <a:pPr lvl="1"/>
            <a:r>
              <a:rPr lang="en-US" sz="2400" b="1" dirty="0" smtClean="0"/>
              <a:t>In 1998, the final amount paid in the 1</a:t>
            </a:r>
            <a:r>
              <a:rPr lang="en-US" sz="2400" b="1" baseline="30000" dirty="0" smtClean="0"/>
              <a:t>st</a:t>
            </a:r>
            <a:r>
              <a:rPr lang="en-US" sz="2400" b="1" dirty="0" smtClean="0"/>
              <a:t> lawsuit against the Roman Catholic Church was $119 million.  $438 million paid in 2008, $2.6 BILLION paid to U.S. victims since 1950.</a:t>
            </a:r>
          </a:p>
          <a:p>
            <a:r>
              <a:rPr lang="en-US" sz="2600" b="1" dirty="0" smtClean="0"/>
              <a:t>Tennessee Conference of the UMC</a:t>
            </a:r>
            <a:endParaRPr lang="en-US" sz="2600" b="1" dirty="0"/>
          </a:p>
          <a:p>
            <a:pPr lvl="1"/>
            <a:r>
              <a:rPr lang="en-US" sz="2400" b="1" dirty="0" smtClean="0"/>
              <a:t>Case settled for $3 million for two victims.  One of their two camp facilities had to be sold to pay their portion of the award to the victims.</a:t>
            </a:r>
            <a:endParaRPr lang="en-US" sz="2400" b="1" dirty="0"/>
          </a:p>
          <a:p>
            <a:pPr lvl="1"/>
            <a:endParaRPr lang="en-US" dirty="0"/>
          </a:p>
        </p:txBody>
      </p:sp>
      <p:sp>
        <p:nvSpPr>
          <p:cNvPr id="3" name="Title 2"/>
          <p:cNvSpPr>
            <a:spLocks noGrp="1"/>
          </p:cNvSpPr>
          <p:nvPr>
            <p:ph type="title"/>
          </p:nvPr>
        </p:nvSpPr>
        <p:spPr/>
        <p:txBody>
          <a:bodyPr/>
          <a:lstStyle/>
          <a:p>
            <a:r>
              <a:rPr lang="en-US" b="1" dirty="0" smtClean="0"/>
              <a:t>Abuse Can Happen Here!</a:t>
            </a:r>
            <a:endParaRPr lang="en-US" b="1" dirty="0"/>
          </a:p>
        </p:txBody>
      </p:sp>
    </p:spTree>
    <p:extLst>
      <p:ext uri="{BB962C8B-B14F-4D97-AF65-F5344CB8AC3E}">
        <p14:creationId xmlns:p14="http://schemas.microsoft.com/office/powerpoint/2010/main" xmlns="" val="35217923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1413</TotalTime>
  <Words>1473</Words>
  <Application>Microsoft Office PowerPoint</Application>
  <PresentationFormat>On-screen Show (4:3)</PresentationFormat>
  <Paragraphs>262</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Waveform</vt:lpstr>
      <vt:lpstr>Creating Safe Sanctuaries</vt:lpstr>
      <vt:lpstr>Why Are We Doing This?</vt:lpstr>
      <vt:lpstr>…because it is required of us</vt:lpstr>
      <vt:lpstr>Populations We PROTECT</vt:lpstr>
      <vt:lpstr>Populations Who SERVE</vt:lpstr>
      <vt:lpstr>Are Churches Even at Risk?</vt:lpstr>
      <vt:lpstr>The Church is at Risk:</vt:lpstr>
      <vt:lpstr>Is This Really Necessary?</vt:lpstr>
      <vt:lpstr>Abuse Can Happen Here!</vt:lpstr>
      <vt:lpstr>What is Required of Us?</vt:lpstr>
      <vt:lpstr>Risk Reduction Requirements</vt:lpstr>
      <vt:lpstr>Let’s Get Educated!</vt:lpstr>
      <vt:lpstr>Abuse Can Be: </vt:lpstr>
      <vt:lpstr>Physical Abuse</vt:lpstr>
      <vt:lpstr>Sexual Abuse</vt:lpstr>
      <vt:lpstr>Emotional Abuse</vt:lpstr>
      <vt:lpstr>Neglect and Abandonment</vt:lpstr>
      <vt:lpstr>Neglect and Abandonment</vt:lpstr>
      <vt:lpstr>Ritual Abuse</vt:lpstr>
      <vt:lpstr>Financial Abuse or Exploitation</vt:lpstr>
      <vt:lpstr>Reporting Procedures</vt:lpstr>
      <vt:lpstr>What Do We Report</vt:lpstr>
      <vt:lpstr>Reporting Child Abuse – Georgia Law</vt:lpstr>
      <vt:lpstr>Church Reporting Plan</vt:lpstr>
      <vt:lpstr>Who To Call</vt:lpstr>
      <vt:lpstr>Recommended United Methodist Resources</vt:lpstr>
      <vt:lpstr>Questions???</vt:lpstr>
      <vt:lpstr>Be A Safe Sanctuary</vt:lpstr>
      <vt:lpstr>Information provided by North Georgia Conference Safe Sanctuary Committee</vt:lpstr>
      <vt:lpstr>Take a Break!</vt:lpstr>
      <vt:lpstr>Slide 31</vt:lpstr>
      <vt:lpstr>Slide 32</vt:lpstr>
      <vt:lpstr>Slide 33</vt:lpstr>
      <vt:lpstr>Slide 34</vt:lpstr>
      <vt:lpstr>Slide 35</vt:lpstr>
      <vt:lpstr>Slide 36</vt:lpstr>
      <vt:lpstr>Financial Abuse or Exploitation</vt:lpstr>
      <vt:lpstr>Slide 38</vt:lpstr>
      <vt:lpstr>Slide 39</vt:lpstr>
      <vt:lpstr>Slide 40</vt:lpstr>
      <vt:lpstr>Slide 41</vt:lpstr>
      <vt:lpstr>Slide 42</vt:lpstr>
      <vt:lpstr>Slide 43</vt:lpstr>
      <vt:lpstr>Slide 44</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Benson</dc:creator>
  <cp:lastModifiedBy>jdbush1357</cp:lastModifiedBy>
  <cp:revision>53</cp:revision>
  <cp:lastPrinted>2013-08-21T14:55:50Z</cp:lastPrinted>
  <dcterms:created xsi:type="dcterms:W3CDTF">2013-05-01T13:53:19Z</dcterms:created>
  <dcterms:modified xsi:type="dcterms:W3CDTF">2014-04-07T19:14:30Z</dcterms:modified>
</cp:coreProperties>
</file>