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20"/>
  </p:notesMasterIdLst>
  <p:handoutMasterIdLst>
    <p:handoutMasterId r:id="rId21"/>
  </p:handoutMasterIdLst>
  <p:sldIdLst>
    <p:sldId id="256" r:id="rId2"/>
    <p:sldId id="257" r:id="rId3"/>
    <p:sldId id="280" r:id="rId4"/>
    <p:sldId id="281" r:id="rId5"/>
    <p:sldId id="282" r:id="rId6"/>
    <p:sldId id="258" r:id="rId7"/>
    <p:sldId id="259" r:id="rId8"/>
    <p:sldId id="279" r:id="rId9"/>
    <p:sldId id="260" r:id="rId10"/>
    <p:sldId id="261" r:id="rId11"/>
    <p:sldId id="262" r:id="rId12"/>
    <p:sldId id="263" r:id="rId13"/>
    <p:sldId id="264" r:id="rId14"/>
    <p:sldId id="265" r:id="rId15"/>
    <p:sldId id="266" r:id="rId16"/>
    <p:sldId id="267" r:id="rId17"/>
    <p:sldId id="268" r:id="rId18"/>
    <p:sldId id="28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18EB1E-E68D-4496-8345-C7CE1A39886C}" type="datetimeFigureOut">
              <a:rPr lang="en-US" smtClean="0"/>
              <a:pPr/>
              <a:t>4/7/2014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584573-BDCA-4AA5-8A3A-20A5A1FE2A3F}" type="slidenum">
              <a:rPr lang="en-US" smtClean="0"/>
              <a:pPr/>
              <a:t>‹#›</a:t>
            </a:fld>
            <a:endParaRPr lang="en-US"/>
          </a:p>
        </p:txBody>
      </p:sp>
    </p:spTree>
    <p:extLst>
      <p:ext uri="{BB962C8B-B14F-4D97-AF65-F5344CB8AC3E}">
        <p14:creationId xmlns:p14="http://schemas.microsoft.com/office/powerpoint/2010/main" val="1261454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F1E58-49E3-484A-9F7B-F1439E422613}" type="datetimeFigureOut">
              <a:rPr lang="en-US" smtClean="0"/>
              <a:pPr/>
              <a:t>4/7/2014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E5E7C-8733-414E-82DC-C1FC40FACDD7}" type="slidenum">
              <a:rPr lang="en-US" smtClean="0"/>
              <a:pPr/>
              <a:t>‹#›</a:t>
            </a:fld>
            <a:endParaRPr lang="en-US"/>
          </a:p>
        </p:txBody>
      </p:sp>
    </p:spTree>
    <p:extLst>
      <p:ext uri="{BB962C8B-B14F-4D97-AF65-F5344CB8AC3E}">
        <p14:creationId xmlns:p14="http://schemas.microsoft.com/office/powerpoint/2010/main" val="3148995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FE5E7C-8733-414E-82DC-C1FC40FACDD7}" type="slidenum">
              <a:rPr lang="en-US" smtClean="0"/>
              <a:pPr/>
              <a:t>1</a:t>
            </a:fld>
            <a:endParaRPr lang="en-US"/>
          </a:p>
        </p:txBody>
      </p:sp>
    </p:spTree>
    <p:extLst>
      <p:ext uri="{BB962C8B-B14F-4D97-AF65-F5344CB8AC3E}">
        <p14:creationId xmlns:p14="http://schemas.microsoft.com/office/powerpoint/2010/main" val="274918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pPr/>
              <a:t>4/7/2014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pPr/>
              <a:t>4/7/2014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4/7/2014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gumc.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hyperlink" Target="http://www.ngumc.org/" TargetMode="External"/><Relationship Id="rId7" Type="http://schemas.openxmlformats.org/officeDocument/2006/relationships/hyperlink" Target="http://www.aarp.org/" TargetMode="External"/><Relationship Id="rId2" Type="http://schemas.openxmlformats.org/officeDocument/2006/relationships/hyperlink" Target="http://www.gbod.org/children" TargetMode="External"/><Relationship Id="rId1" Type="http://schemas.openxmlformats.org/officeDocument/2006/relationships/slideLayout" Target="../slideLayouts/slideLayout2.xml"/><Relationship Id="rId6" Type="http://schemas.openxmlformats.org/officeDocument/2006/relationships/hyperlink" Target="http://www.nccanch.acf.hhs.gov/" TargetMode="External"/><Relationship Id="rId5" Type="http://schemas.openxmlformats.org/officeDocument/2006/relationships/hyperlink" Target="http://www.churchlawtoday.com/" TargetMode="External"/><Relationship Id="rId4" Type="http://schemas.openxmlformats.org/officeDocument/2006/relationships/hyperlink" Target="http://www.childrensdefens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 Safe Sanctuary policy</a:t>
            </a:r>
            <a:endParaRPr lang="en-US" dirty="0"/>
          </a:p>
        </p:txBody>
      </p:sp>
      <p:sp>
        <p:nvSpPr>
          <p:cNvPr id="3" name="Subtitle 2"/>
          <p:cNvSpPr>
            <a:spLocks noGrp="1"/>
          </p:cNvSpPr>
          <p:nvPr>
            <p:ph type="subTitle" idx="1"/>
          </p:nvPr>
        </p:nvSpPr>
        <p:spPr/>
        <p:txBody>
          <a:bodyPr/>
          <a:lstStyle/>
          <a:p>
            <a:r>
              <a:rPr lang="en-US" dirty="0" smtClean="0"/>
              <a:t>Helping A Local Congregation Reduce the Risk of Abuse in their Church</a:t>
            </a:r>
            <a:endParaRPr lang="en-US" dirty="0"/>
          </a:p>
        </p:txBody>
      </p:sp>
    </p:spTree>
    <p:extLst>
      <p:ext uri="{BB962C8B-B14F-4D97-AF65-F5344CB8AC3E}">
        <p14:creationId xmlns:p14="http://schemas.microsoft.com/office/powerpoint/2010/main" val="3272697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61639"/>
            <a:ext cx="9875520" cy="887767"/>
          </a:xfrm>
        </p:spPr>
        <p:txBody>
          <a:bodyPr>
            <a:normAutofit/>
          </a:bodyPr>
          <a:lstStyle/>
          <a:p>
            <a:r>
              <a:rPr lang="en-US" sz="4800" dirty="0" smtClean="0"/>
              <a:t>Continuing the task…</a:t>
            </a:r>
            <a:endParaRPr lang="en-US" sz="4800" dirty="0"/>
          </a:p>
        </p:txBody>
      </p:sp>
      <p:sp>
        <p:nvSpPr>
          <p:cNvPr id="3" name="Content Placeholder 2"/>
          <p:cNvSpPr>
            <a:spLocks noGrp="1"/>
          </p:cNvSpPr>
          <p:nvPr>
            <p:ph idx="1"/>
          </p:nvPr>
        </p:nvSpPr>
        <p:spPr>
          <a:xfrm>
            <a:off x="1143000" y="1331650"/>
            <a:ext cx="9872871" cy="5131294"/>
          </a:xfrm>
        </p:spPr>
        <p:txBody>
          <a:bodyPr>
            <a:normAutofit fontScale="85000" lnSpcReduction="20000"/>
          </a:bodyPr>
          <a:lstStyle/>
          <a:p>
            <a:r>
              <a:rPr lang="en-US" sz="3600" b="1" dirty="0" smtClean="0"/>
              <a:t>Develop new policies and procedures for the care and supervision of children and youth</a:t>
            </a:r>
          </a:p>
          <a:p>
            <a:pPr marL="560070" indent="-514350">
              <a:buFont typeface="+mj-lt"/>
              <a:buAutoNum type="arabicPeriod"/>
            </a:pPr>
            <a:r>
              <a:rPr lang="en-US" sz="3400" b="1" dirty="0" smtClean="0"/>
              <a:t>Integrate what has been learned and develop new policies  keeping these practical components in mind:</a:t>
            </a:r>
          </a:p>
          <a:p>
            <a:r>
              <a:rPr lang="en-US" sz="3100" b="1" dirty="0" smtClean="0"/>
              <a:t>Recruitment and screening practices</a:t>
            </a:r>
          </a:p>
          <a:p>
            <a:r>
              <a:rPr lang="en-US" sz="3100" b="1" dirty="0" smtClean="0"/>
              <a:t>Applications</a:t>
            </a:r>
          </a:p>
          <a:p>
            <a:r>
              <a:rPr lang="en-US" sz="3100" b="1" dirty="0" smtClean="0"/>
              <a:t>References</a:t>
            </a:r>
          </a:p>
          <a:p>
            <a:r>
              <a:rPr lang="en-US" sz="3100" b="1" dirty="0" smtClean="0"/>
              <a:t>Background checks/consent forms</a:t>
            </a:r>
          </a:p>
          <a:p>
            <a:r>
              <a:rPr lang="en-US" sz="3100" b="1" dirty="0" smtClean="0"/>
              <a:t>Covenant statements</a:t>
            </a:r>
          </a:p>
          <a:p>
            <a:r>
              <a:rPr lang="en-US" sz="3100" b="1" dirty="0" smtClean="0"/>
              <a:t>Use of appropriate facilities for ministries with children and youth</a:t>
            </a:r>
          </a:p>
          <a:p>
            <a:r>
              <a:rPr lang="en-US" sz="3100" b="1" dirty="0" smtClean="0"/>
              <a:t>Appropriate types of discipline for children and youth</a:t>
            </a:r>
            <a:endParaRPr lang="en-US" sz="3100" b="1" dirty="0"/>
          </a:p>
        </p:txBody>
      </p:sp>
    </p:spTree>
    <p:extLst>
      <p:ext uri="{BB962C8B-B14F-4D97-AF65-F5344CB8AC3E}">
        <p14:creationId xmlns:p14="http://schemas.microsoft.com/office/powerpoint/2010/main" val="2882162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72862"/>
            <a:ext cx="9875520" cy="994299"/>
          </a:xfrm>
        </p:spPr>
        <p:txBody>
          <a:bodyPr>
            <a:normAutofit/>
          </a:bodyPr>
          <a:lstStyle/>
          <a:p>
            <a:r>
              <a:rPr lang="en-US" sz="4800" dirty="0" smtClean="0"/>
              <a:t>Continuing the task…</a:t>
            </a:r>
            <a:endParaRPr lang="en-US" sz="4800" dirty="0"/>
          </a:p>
        </p:txBody>
      </p:sp>
      <p:sp>
        <p:nvSpPr>
          <p:cNvPr id="3" name="Content Placeholder 2"/>
          <p:cNvSpPr>
            <a:spLocks noGrp="1"/>
          </p:cNvSpPr>
          <p:nvPr>
            <p:ph idx="1"/>
          </p:nvPr>
        </p:nvSpPr>
        <p:spPr>
          <a:xfrm>
            <a:off x="1143000" y="1322773"/>
            <a:ext cx="9872871" cy="5175681"/>
          </a:xfrm>
        </p:spPr>
        <p:txBody>
          <a:bodyPr>
            <a:normAutofit fontScale="55000" lnSpcReduction="20000"/>
          </a:bodyPr>
          <a:lstStyle/>
          <a:p>
            <a:r>
              <a:rPr lang="en-US" sz="5100" b="1" dirty="0" smtClean="0"/>
              <a:t>Develop a plan for responding to allegations of child abuse and elder abuse.</a:t>
            </a:r>
          </a:p>
          <a:p>
            <a:pPr marL="560070" indent="-514350">
              <a:buFont typeface="+mj-lt"/>
              <a:buAutoNum type="arabicPeriod"/>
            </a:pPr>
            <a:endParaRPr lang="en-US" sz="200" b="1" dirty="0" smtClean="0"/>
          </a:p>
          <a:p>
            <a:pPr marL="560070" indent="-514350">
              <a:buFont typeface="+mj-lt"/>
              <a:buAutoNum type="arabicPeriod"/>
            </a:pPr>
            <a:r>
              <a:rPr lang="en-US" sz="5100" b="1" dirty="0" smtClean="0"/>
              <a:t>Know Georgia’s reporting law. Invite a resource person to help interpret the reporting statutes with regard to children, youth and vulnerable adults.</a:t>
            </a:r>
          </a:p>
          <a:p>
            <a:pPr marL="560070" indent="-514350">
              <a:buFont typeface="+mj-lt"/>
              <a:buAutoNum type="arabicPeriod"/>
            </a:pPr>
            <a:r>
              <a:rPr lang="en-US" sz="5100" b="1" dirty="0" smtClean="0"/>
              <a:t>Determine who will receive reports of abuse and follow through on them.</a:t>
            </a:r>
          </a:p>
          <a:p>
            <a:pPr marL="560070" indent="-514350">
              <a:buFont typeface="+mj-lt"/>
              <a:buAutoNum type="arabicPeriod"/>
            </a:pPr>
            <a:r>
              <a:rPr lang="en-US" sz="5100" b="1" dirty="0" smtClean="0"/>
              <a:t>Determine who will be responsible for any necessary communication with the media. (One person only)</a:t>
            </a:r>
          </a:p>
          <a:p>
            <a:pPr marL="560070" indent="-514350">
              <a:buFont typeface="+mj-lt"/>
              <a:buAutoNum type="arabicPeriod"/>
            </a:pPr>
            <a:r>
              <a:rPr lang="en-US" sz="5100" b="1" dirty="0" smtClean="0"/>
              <a:t>Be prepared to keep adequate documentation of any allegations of abuse. Accident and incident report forms should be readily available. It is necessary to document all actions and conversations related to allegations.</a:t>
            </a:r>
            <a:endParaRPr lang="en-US" sz="5100" b="1" dirty="0"/>
          </a:p>
        </p:txBody>
      </p:sp>
    </p:spTree>
    <p:extLst>
      <p:ext uri="{BB962C8B-B14F-4D97-AF65-F5344CB8AC3E}">
        <p14:creationId xmlns:p14="http://schemas.microsoft.com/office/powerpoint/2010/main" val="4170437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 Timely Reminder…</a:t>
            </a:r>
            <a:endParaRPr lang="en-US" sz="4800" dirty="0"/>
          </a:p>
        </p:txBody>
      </p:sp>
      <p:sp>
        <p:nvSpPr>
          <p:cNvPr id="3" name="Content Placeholder 2"/>
          <p:cNvSpPr>
            <a:spLocks noGrp="1"/>
          </p:cNvSpPr>
          <p:nvPr>
            <p:ph idx="1"/>
          </p:nvPr>
        </p:nvSpPr>
        <p:spPr/>
        <p:txBody>
          <a:bodyPr>
            <a:normAutofit/>
          </a:bodyPr>
          <a:lstStyle/>
          <a:p>
            <a:pPr marL="45720" indent="0" algn="ctr">
              <a:buNone/>
            </a:pPr>
            <a:r>
              <a:rPr lang="en-US" sz="8000" dirty="0" smtClean="0"/>
              <a:t>CONFIDENTIALITY</a:t>
            </a:r>
          </a:p>
          <a:p>
            <a:pPr marL="45720" indent="0">
              <a:buNone/>
            </a:pPr>
            <a:endParaRPr lang="en-US" sz="3600" dirty="0"/>
          </a:p>
          <a:p>
            <a:pPr marL="45720" indent="0">
              <a:buNone/>
            </a:pPr>
            <a:r>
              <a:rPr lang="en-US" sz="3600" dirty="0" smtClean="0"/>
              <a:t>Information must be kept confidential and limited to only those who must know.</a:t>
            </a:r>
            <a:endParaRPr lang="en-US" sz="3600" dirty="0"/>
          </a:p>
        </p:txBody>
      </p:sp>
    </p:spTree>
    <p:extLst>
      <p:ext uri="{BB962C8B-B14F-4D97-AF65-F5344CB8AC3E}">
        <p14:creationId xmlns:p14="http://schemas.microsoft.com/office/powerpoint/2010/main" val="4162588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041647"/>
          </a:xfrm>
        </p:spPr>
        <p:txBody>
          <a:bodyPr>
            <a:normAutofit/>
          </a:bodyPr>
          <a:lstStyle/>
          <a:p>
            <a:r>
              <a:rPr lang="en-US" sz="4800" dirty="0" smtClean="0"/>
              <a:t>Back to the task a hand…</a:t>
            </a:r>
            <a:endParaRPr lang="en-US" sz="4800" dirty="0"/>
          </a:p>
        </p:txBody>
      </p:sp>
      <p:sp>
        <p:nvSpPr>
          <p:cNvPr id="3" name="Content Placeholder 2"/>
          <p:cNvSpPr>
            <a:spLocks noGrp="1"/>
          </p:cNvSpPr>
          <p:nvPr>
            <p:ph idx="1"/>
          </p:nvPr>
        </p:nvSpPr>
        <p:spPr>
          <a:xfrm>
            <a:off x="1143000" y="1509204"/>
            <a:ext cx="9872871" cy="4740675"/>
          </a:xfrm>
        </p:spPr>
        <p:txBody>
          <a:bodyPr>
            <a:normAutofit fontScale="92500" lnSpcReduction="10000"/>
          </a:bodyPr>
          <a:lstStyle/>
          <a:p>
            <a:r>
              <a:rPr lang="en-US" sz="2800" b="1" dirty="0" smtClean="0"/>
              <a:t>Develop a plan for responding to known incidents of child abuse and elder abuse.</a:t>
            </a:r>
          </a:p>
          <a:p>
            <a:r>
              <a:rPr lang="en-US" sz="2800" b="1" dirty="0" smtClean="0"/>
              <a:t>Steps will be similar to those responding to allegations with these additions.</a:t>
            </a:r>
          </a:p>
          <a:p>
            <a:pPr marL="560070" indent="-514350">
              <a:buFont typeface="+mj-lt"/>
              <a:buAutoNum type="arabicPeriod"/>
            </a:pPr>
            <a:r>
              <a:rPr lang="en-US" sz="2800" b="1" dirty="0" smtClean="0"/>
              <a:t>A plan for emergency care for the victim</a:t>
            </a:r>
          </a:p>
          <a:p>
            <a:pPr marL="560070" indent="-514350">
              <a:buFont typeface="+mj-lt"/>
              <a:buAutoNum type="arabicPeriod"/>
            </a:pPr>
            <a:r>
              <a:rPr lang="en-US" sz="2800" b="1" dirty="0" smtClean="0"/>
              <a:t>A plan for notification - parents, legal authorities</a:t>
            </a:r>
          </a:p>
          <a:p>
            <a:pPr marL="560070" indent="-514350">
              <a:buFont typeface="+mj-lt"/>
              <a:buAutoNum type="arabicPeriod"/>
            </a:pPr>
            <a:r>
              <a:rPr lang="en-US" sz="2800" b="1" dirty="0" smtClean="0"/>
              <a:t>A plan for protecting evidence</a:t>
            </a:r>
          </a:p>
          <a:p>
            <a:pPr marL="560070" indent="-514350">
              <a:buFont typeface="+mj-lt"/>
              <a:buAutoNum type="arabicPeriod"/>
            </a:pPr>
            <a:r>
              <a:rPr lang="en-US" sz="2800" b="1" dirty="0" smtClean="0"/>
              <a:t>A plan for removing the abuser from any further contact with children or vulnerable adults.</a:t>
            </a:r>
          </a:p>
          <a:p>
            <a:pPr marL="560070" indent="-514350">
              <a:buFont typeface="+mj-lt"/>
              <a:buAutoNum type="arabicPeriod"/>
            </a:pPr>
            <a:r>
              <a:rPr lang="en-US" sz="2800" b="1" dirty="0" smtClean="0"/>
              <a:t>A plan for providing pastoral care to the victim and his/her family</a:t>
            </a:r>
          </a:p>
          <a:p>
            <a:pPr marL="560070" indent="-514350">
              <a:buFont typeface="+mj-lt"/>
              <a:buAutoNum type="arabicPeriod"/>
            </a:pPr>
            <a:endParaRPr lang="en-US" sz="2400" dirty="0"/>
          </a:p>
        </p:txBody>
      </p:sp>
    </p:spTree>
    <p:extLst>
      <p:ext uri="{BB962C8B-B14F-4D97-AF65-F5344CB8AC3E}">
        <p14:creationId xmlns:p14="http://schemas.microsoft.com/office/powerpoint/2010/main" val="949590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Continuing the task…</a:t>
            </a:r>
            <a:endParaRPr lang="en-US" sz="4800" b="1" dirty="0"/>
          </a:p>
        </p:txBody>
      </p:sp>
      <p:sp>
        <p:nvSpPr>
          <p:cNvPr id="3" name="Content Placeholder 2"/>
          <p:cNvSpPr>
            <a:spLocks noGrp="1"/>
          </p:cNvSpPr>
          <p:nvPr>
            <p:ph idx="1"/>
          </p:nvPr>
        </p:nvSpPr>
        <p:spPr/>
        <p:txBody>
          <a:bodyPr>
            <a:normAutofit/>
          </a:bodyPr>
          <a:lstStyle/>
          <a:p>
            <a:r>
              <a:rPr lang="en-US" sz="2800" b="1" dirty="0" smtClean="0"/>
              <a:t>Present the new policies and procedures to the church council or other approving body.</a:t>
            </a:r>
          </a:p>
          <a:p>
            <a:r>
              <a:rPr lang="en-US" sz="2800" b="1" dirty="0" smtClean="0"/>
              <a:t>Ideally, the approving body should have been given regular progress reports as well as any pertinent educational information regarding the issues related to child abuse and elder abuse prevention</a:t>
            </a:r>
          </a:p>
          <a:p>
            <a:r>
              <a:rPr lang="en-US" sz="2800" b="1" dirty="0" smtClean="0"/>
              <a:t>Indicate which group in the church will be responsible for periodic reviews of the policy and procedures.</a:t>
            </a:r>
            <a:endParaRPr lang="en-US" sz="2800" b="1" dirty="0"/>
          </a:p>
        </p:txBody>
      </p:sp>
    </p:spTree>
    <p:extLst>
      <p:ext uri="{BB962C8B-B14F-4D97-AF65-F5344CB8AC3E}">
        <p14:creationId xmlns:p14="http://schemas.microsoft.com/office/powerpoint/2010/main" val="2574639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Almost done…</a:t>
            </a:r>
            <a:endParaRPr lang="en-US" sz="4800" dirty="0"/>
          </a:p>
        </p:txBody>
      </p:sp>
      <p:sp>
        <p:nvSpPr>
          <p:cNvPr id="3" name="Content Placeholder 2"/>
          <p:cNvSpPr>
            <a:spLocks noGrp="1"/>
          </p:cNvSpPr>
          <p:nvPr>
            <p:ph idx="1"/>
          </p:nvPr>
        </p:nvSpPr>
        <p:spPr/>
        <p:txBody>
          <a:bodyPr>
            <a:normAutofit/>
          </a:bodyPr>
          <a:lstStyle/>
          <a:p>
            <a:pPr marL="45720" indent="0">
              <a:buNone/>
            </a:pPr>
            <a:endParaRPr lang="en-US" sz="3600" dirty="0" smtClean="0"/>
          </a:p>
          <a:p>
            <a:pPr algn="ctr"/>
            <a:r>
              <a:rPr lang="en-US" sz="3600" dirty="0" smtClean="0"/>
              <a:t>Develop a plan for educating the congregation about abuse and the new prevention policies</a:t>
            </a:r>
          </a:p>
          <a:p>
            <a:pPr marL="45720" indent="0" algn="ctr">
              <a:buNone/>
            </a:pPr>
            <a:endParaRPr lang="en-US" sz="3600" dirty="0"/>
          </a:p>
          <a:p>
            <a:pPr marL="45720" indent="0" algn="ctr">
              <a:buNone/>
            </a:pPr>
            <a:endParaRPr lang="en-US" sz="3600" dirty="0"/>
          </a:p>
        </p:txBody>
      </p:sp>
    </p:spTree>
    <p:extLst>
      <p:ext uri="{BB962C8B-B14F-4D97-AF65-F5344CB8AC3E}">
        <p14:creationId xmlns:p14="http://schemas.microsoft.com/office/powerpoint/2010/main" val="3142820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Really, almost done…</a:t>
            </a:r>
            <a:endParaRPr lang="en-US" sz="4800" b="1" dirty="0"/>
          </a:p>
        </p:txBody>
      </p:sp>
      <p:sp>
        <p:nvSpPr>
          <p:cNvPr id="3" name="Content Placeholder 2"/>
          <p:cNvSpPr>
            <a:spLocks noGrp="1"/>
          </p:cNvSpPr>
          <p:nvPr>
            <p:ph idx="1"/>
          </p:nvPr>
        </p:nvSpPr>
        <p:spPr/>
        <p:txBody>
          <a:bodyPr>
            <a:normAutofit lnSpcReduction="10000"/>
          </a:bodyPr>
          <a:lstStyle/>
          <a:p>
            <a:r>
              <a:rPr lang="en-US" sz="3600" dirty="0" smtClean="0"/>
              <a:t>Plan training and refresher courses about the new policies for all church workers with children, youth, and vulnerable adults</a:t>
            </a:r>
          </a:p>
          <a:p>
            <a:r>
              <a:rPr lang="en-US" sz="3600" dirty="0" smtClean="0"/>
              <a:t>Availability of on-line training and background checks through Trak-1. Church registration information can be found at </a:t>
            </a:r>
            <a:r>
              <a:rPr lang="en-US" sz="3600" dirty="0" smtClean="0">
                <a:hlinkClick r:id="rId2"/>
              </a:rPr>
              <a:t>www.ngumc.org</a:t>
            </a:r>
            <a:endParaRPr lang="en-US" sz="3600" dirty="0" smtClean="0"/>
          </a:p>
          <a:p>
            <a:r>
              <a:rPr lang="en-US" sz="3600" dirty="0" smtClean="0"/>
              <a:t>Training still MUST be provided on the specifics of the church’s policy and procedures. </a:t>
            </a:r>
            <a:endParaRPr lang="en-US" sz="3600" dirty="0"/>
          </a:p>
        </p:txBody>
      </p:sp>
    </p:spTree>
    <p:extLst>
      <p:ext uri="{BB962C8B-B14F-4D97-AF65-F5344CB8AC3E}">
        <p14:creationId xmlns:p14="http://schemas.microsoft.com/office/powerpoint/2010/main" val="1533926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84" y="649740"/>
            <a:ext cx="9875520" cy="1356360"/>
          </a:xfrm>
        </p:spPr>
        <p:txBody>
          <a:bodyPr>
            <a:normAutofit/>
          </a:bodyPr>
          <a:lstStyle/>
          <a:p>
            <a:r>
              <a:rPr lang="en-US" sz="4800" dirty="0" smtClean="0"/>
              <a:t>We’re there…the LAST task!</a:t>
            </a:r>
            <a:endParaRPr lang="en-US" sz="4800" dirty="0"/>
          </a:p>
        </p:txBody>
      </p:sp>
      <p:sp>
        <p:nvSpPr>
          <p:cNvPr id="3" name="Content Placeholder 2"/>
          <p:cNvSpPr>
            <a:spLocks noGrp="1"/>
          </p:cNvSpPr>
          <p:nvPr>
            <p:ph idx="1"/>
          </p:nvPr>
        </p:nvSpPr>
        <p:spPr>
          <a:xfrm>
            <a:off x="2855889" y="1130122"/>
            <a:ext cx="9872871" cy="4038600"/>
          </a:xfrm>
        </p:spPr>
        <p:txBody>
          <a:bodyPr/>
          <a:lstStyle/>
          <a:p>
            <a:pPr marL="45720" indent="0" algn="ctr">
              <a:buNone/>
            </a:pPr>
            <a:endParaRPr lang="en-US" dirty="0" smtClean="0"/>
          </a:p>
          <a:p>
            <a:pPr marL="45720" indent="0" algn="ctr">
              <a:buNone/>
            </a:pPr>
            <a:endParaRPr lang="en-US" dirty="0"/>
          </a:p>
          <a:p>
            <a:pPr marL="45720" indent="0" algn="ctr">
              <a:buNone/>
            </a:pPr>
            <a:endParaRPr lang="en-US" sz="8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456" y="2534348"/>
            <a:ext cx="3873965" cy="39014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01700">
            <a:off x="3623528" y="2080158"/>
            <a:ext cx="4811432" cy="329972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00183" y="295323"/>
            <a:ext cx="4131569" cy="6260023"/>
          </a:xfrm>
          <a:prstGeom prst="rect">
            <a:avLst/>
          </a:prstGeom>
        </p:spPr>
      </p:pic>
    </p:spTree>
    <p:extLst>
      <p:ext uri="{BB962C8B-B14F-4D97-AF65-F5344CB8AC3E}">
        <p14:creationId xmlns:p14="http://schemas.microsoft.com/office/powerpoint/2010/main" val="340354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Resources</a:t>
            </a:r>
            <a:endParaRPr lang="en-US" sz="4800" dirty="0"/>
          </a:p>
        </p:txBody>
      </p:sp>
      <p:sp>
        <p:nvSpPr>
          <p:cNvPr id="3" name="Content Placeholder 2"/>
          <p:cNvSpPr>
            <a:spLocks noGrp="1"/>
          </p:cNvSpPr>
          <p:nvPr>
            <p:ph idx="1"/>
          </p:nvPr>
        </p:nvSpPr>
        <p:spPr/>
        <p:txBody>
          <a:bodyPr>
            <a:normAutofit/>
          </a:bodyPr>
          <a:lstStyle/>
          <a:p>
            <a:r>
              <a:rPr lang="en-US" i="1" dirty="0" smtClean="0"/>
              <a:t>Safe Sanctuaries; Reducing the Risk of Abuse in the Church for Children and Youth</a:t>
            </a:r>
            <a:r>
              <a:rPr lang="en-US" dirty="0" smtClean="0"/>
              <a:t>, by Joy </a:t>
            </a:r>
            <a:r>
              <a:rPr lang="en-US" dirty="0" err="1"/>
              <a:t>T</a:t>
            </a:r>
            <a:r>
              <a:rPr lang="en-US" dirty="0" err="1" smtClean="0"/>
              <a:t>hornberg</a:t>
            </a:r>
            <a:r>
              <a:rPr lang="en-US" dirty="0" smtClean="0"/>
              <a:t> Melton (Discipleship Resources,2012).</a:t>
            </a:r>
          </a:p>
          <a:p>
            <a:r>
              <a:rPr lang="en-US" dirty="0" smtClean="0"/>
              <a:t>General Board of Discipleship  </a:t>
            </a:r>
            <a:r>
              <a:rPr lang="en-US" dirty="0" smtClean="0">
                <a:hlinkClick r:id="rId2"/>
              </a:rPr>
              <a:t>www.gbod.org/children</a:t>
            </a:r>
            <a:endParaRPr lang="en-US" dirty="0" smtClean="0"/>
          </a:p>
          <a:p>
            <a:r>
              <a:rPr lang="en-US" dirty="0" smtClean="0"/>
              <a:t>North Georgia Conference	</a:t>
            </a:r>
            <a:r>
              <a:rPr lang="en-US" dirty="0" smtClean="0">
                <a:hlinkClick r:id="rId3"/>
              </a:rPr>
              <a:t>www.ngumc.org</a:t>
            </a:r>
            <a:endParaRPr lang="en-US" dirty="0" smtClean="0"/>
          </a:p>
          <a:p>
            <a:r>
              <a:rPr lang="en-US" dirty="0" smtClean="0"/>
              <a:t>Children’s Defense Fund	</a:t>
            </a:r>
            <a:r>
              <a:rPr lang="en-US" dirty="0" smtClean="0">
                <a:hlinkClick r:id="rId4"/>
              </a:rPr>
              <a:t>www.childrensdefense.org</a:t>
            </a:r>
            <a:endParaRPr lang="en-US" dirty="0" smtClean="0"/>
          </a:p>
          <a:p>
            <a:r>
              <a:rPr lang="en-US" dirty="0" smtClean="0"/>
              <a:t>Christian Ministry Resources	</a:t>
            </a:r>
            <a:r>
              <a:rPr lang="en-US" dirty="0" smtClean="0">
                <a:hlinkClick r:id="rId5"/>
              </a:rPr>
              <a:t>www.churchlawtoday.com</a:t>
            </a:r>
            <a:endParaRPr lang="en-US" dirty="0" smtClean="0"/>
          </a:p>
          <a:p>
            <a:r>
              <a:rPr lang="en-US" dirty="0" smtClean="0"/>
              <a:t>National Clearinghouse on Child Abuse and Neglect  Information	</a:t>
            </a:r>
            <a:r>
              <a:rPr lang="en-US" dirty="0" smtClean="0">
                <a:hlinkClick r:id="rId6"/>
              </a:rPr>
              <a:t>www.nccanch.acf.hhs.gov</a:t>
            </a:r>
            <a:endParaRPr lang="en-US" dirty="0" smtClean="0"/>
          </a:p>
          <a:p>
            <a:r>
              <a:rPr lang="en-US" dirty="0" smtClean="0"/>
              <a:t>American Association of </a:t>
            </a:r>
            <a:r>
              <a:rPr lang="en-US" smtClean="0"/>
              <a:t>Retired Persons 	</a:t>
            </a:r>
            <a:r>
              <a:rPr lang="en-US" smtClean="0">
                <a:hlinkClick r:id="rId7"/>
              </a:rPr>
              <a:t>www.aarp.org</a:t>
            </a:r>
            <a:endParaRPr lang="en-US" dirty="0" smtClean="0"/>
          </a:p>
          <a:p>
            <a:endParaRPr lang="en-US" dirty="0" smtClean="0"/>
          </a:p>
          <a:p>
            <a:endParaRPr lang="en-US" dirty="0" smtClean="0"/>
          </a:p>
          <a:p>
            <a:pPr marL="45720" indent="0">
              <a:buNone/>
            </a:pPr>
            <a:endParaRPr lang="en-US" dirty="0"/>
          </a:p>
        </p:txBody>
      </p:sp>
    </p:spTree>
    <p:extLst>
      <p:ext uri="{BB962C8B-B14F-4D97-AF65-F5344CB8AC3E}">
        <p14:creationId xmlns:p14="http://schemas.microsoft.com/office/powerpoint/2010/main" val="316575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Our Mandate</a:t>
            </a:r>
            <a:endParaRPr lang="en-US" sz="4800" b="1" dirty="0"/>
          </a:p>
        </p:txBody>
      </p:sp>
      <p:sp>
        <p:nvSpPr>
          <p:cNvPr id="3" name="Content Placeholder 2"/>
          <p:cNvSpPr>
            <a:spLocks noGrp="1"/>
          </p:cNvSpPr>
          <p:nvPr>
            <p:ph idx="1"/>
          </p:nvPr>
        </p:nvSpPr>
        <p:spPr/>
        <p:txBody>
          <a:bodyPr>
            <a:normAutofit fontScale="92500" lnSpcReduction="10000"/>
          </a:bodyPr>
          <a:lstStyle/>
          <a:p>
            <a:pPr marL="45720" indent="0">
              <a:buNone/>
            </a:pPr>
            <a:r>
              <a:rPr lang="en-US" sz="4000" b="1" dirty="0" smtClean="0"/>
              <a:t>While a church cannot guarantee the safety of every person, every church can be responsible for reducing the circumstances that could lead to harm or injury.</a:t>
            </a:r>
          </a:p>
          <a:p>
            <a:pPr marL="45720" indent="0" algn="ctr">
              <a:buNone/>
            </a:pPr>
            <a:endParaRPr lang="en-US" sz="3600" b="1" dirty="0" smtClean="0"/>
          </a:p>
          <a:p>
            <a:pPr marL="45720" indent="0" algn="ctr">
              <a:buNone/>
            </a:pPr>
            <a:r>
              <a:rPr lang="en-US" sz="3600" b="1" dirty="0" smtClean="0"/>
              <a:t>How will we help congregations do that?</a:t>
            </a:r>
          </a:p>
          <a:p>
            <a:pPr marL="45720" indent="0" algn="ctr">
              <a:buNone/>
            </a:pPr>
            <a:r>
              <a:rPr lang="en-US" sz="3600" b="1" dirty="0" smtClean="0"/>
              <a:t>By assisting them in creating and implementing effective policies! </a:t>
            </a:r>
            <a:endParaRPr lang="en-US" sz="3600" b="1" dirty="0"/>
          </a:p>
        </p:txBody>
      </p:sp>
    </p:spTree>
    <p:extLst>
      <p:ext uri="{BB962C8B-B14F-4D97-AF65-F5344CB8AC3E}">
        <p14:creationId xmlns:p14="http://schemas.microsoft.com/office/powerpoint/2010/main" val="816594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t>In Scripture: Mark 9:37, Matthew 18:6</a:t>
            </a:r>
          </a:p>
          <a:p>
            <a:r>
              <a:rPr lang="en-US" sz="2800" b="1" dirty="0" smtClean="0"/>
              <a:t>Through our Baptismal Promise</a:t>
            </a:r>
          </a:p>
          <a:p>
            <a:r>
              <a:rPr lang="en-US" sz="2800" b="1" dirty="0" smtClean="0"/>
              <a:t>By the General Conference mandates of 1996, 2000, 2004, and Paragraph </a:t>
            </a:r>
            <a:r>
              <a:rPr lang="en-US" sz="2800" b="1" dirty="0" smtClean="0"/>
              <a:t>162C</a:t>
            </a:r>
            <a:r>
              <a:rPr lang="en-US" sz="2800" b="1" dirty="0" smtClean="0"/>
              <a:t> </a:t>
            </a:r>
            <a:r>
              <a:rPr lang="en-US" sz="2800" b="1" dirty="0" smtClean="0"/>
              <a:t>in the </a:t>
            </a:r>
            <a:r>
              <a:rPr lang="en-US" sz="2800" b="1" dirty="0" smtClean="0"/>
              <a:t>2012 </a:t>
            </a:r>
            <a:r>
              <a:rPr lang="en-US" sz="2800" b="1" dirty="0" smtClean="0"/>
              <a:t>Book of Discipline</a:t>
            </a:r>
          </a:p>
          <a:p>
            <a:r>
              <a:rPr lang="en-US" sz="2800" b="1" dirty="0" smtClean="0"/>
              <a:t>For the protection of our children, youth and vulnerable adults</a:t>
            </a:r>
          </a:p>
          <a:p>
            <a:r>
              <a:rPr lang="en-US" sz="2800" b="1" dirty="0" smtClean="0"/>
              <a:t>For the protection of all workers, paid or volunteers who work with our children, youth and vulnerable adults</a:t>
            </a:r>
            <a:endParaRPr lang="en-US" sz="2800" b="1" dirty="0"/>
          </a:p>
        </p:txBody>
      </p:sp>
      <p:sp>
        <p:nvSpPr>
          <p:cNvPr id="3" name="Title 2"/>
          <p:cNvSpPr>
            <a:spLocks noGrp="1"/>
          </p:cNvSpPr>
          <p:nvPr>
            <p:ph type="title"/>
          </p:nvPr>
        </p:nvSpPr>
        <p:spPr/>
        <p:txBody>
          <a:bodyPr>
            <a:normAutofit fontScale="90000"/>
          </a:bodyPr>
          <a:lstStyle/>
          <a:p>
            <a:r>
              <a:rPr lang="en-US" sz="4800" b="1" dirty="0" smtClean="0"/>
              <a:t>Why are we doing this?</a:t>
            </a:r>
            <a:br>
              <a:rPr lang="en-US" sz="4800" b="1" dirty="0" smtClean="0"/>
            </a:br>
            <a:r>
              <a:rPr lang="en-US" sz="4800" b="1" dirty="0" smtClean="0"/>
              <a:t>			…because </a:t>
            </a:r>
            <a:r>
              <a:rPr lang="en-US" sz="4800" b="1" dirty="0"/>
              <a:t>it is required of us</a:t>
            </a:r>
          </a:p>
        </p:txBody>
      </p:sp>
    </p:spTree>
    <p:extLst>
      <p:ext uri="{BB962C8B-B14F-4D97-AF65-F5344CB8AC3E}">
        <p14:creationId xmlns:p14="http://schemas.microsoft.com/office/powerpoint/2010/main" val="1316039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t>Children – Birth through age 12</a:t>
            </a:r>
          </a:p>
          <a:p>
            <a:r>
              <a:rPr lang="en-US" sz="2800" b="1" dirty="0" smtClean="0"/>
              <a:t>Youth – Age 13 to 18</a:t>
            </a:r>
          </a:p>
          <a:p>
            <a:r>
              <a:rPr lang="en-US" sz="2800" b="1" dirty="0" smtClean="0"/>
              <a:t>Trustees and other Church Leadership</a:t>
            </a:r>
          </a:p>
          <a:p>
            <a:r>
              <a:rPr lang="en-US" sz="2800" b="1" dirty="0" smtClean="0"/>
              <a:t>Vulnerable Adults </a:t>
            </a:r>
          </a:p>
          <a:p>
            <a:pPr lvl="1"/>
            <a:r>
              <a:rPr lang="en-US" sz="2800" b="1" dirty="0" smtClean="0"/>
              <a:t>May be a person age 18 or older who is mentally, physically or psychologically challenged and is unable to make responsible legal decisions about his or her own welfare.</a:t>
            </a:r>
          </a:p>
          <a:p>
            <a:pPr lvl="1"/>
            <a:r>
              <a:rPr lang="en-US" sz="2800" b="1" dirty="0" smtClean="0"/>
              <a:t>May be elderly, defined as age 65 and older.</a:t>
            </a:r>
          </a:p>
        </p:txBody>
      </p:sp>
      <p:sp>
        <p:nvSpPr>
          <p:cNvPr id="3" name="Title 2"/>
          <p:cNvSpPr>
            <a:spLocks noGrp="1"/>
          </p:cNvSpPr>
          <p:nvPr>
            <p:ph type="title"/>
          </p:nvPr>
        </p:nvSpPr>
        <p:spPr/>
        <p:txBody>
          <a:bodyPr>
            <a:normAutofit/>
          </a:bodyPr>
          <a:lstStyle/>
          <a:p>
            <a:r>
              <a:rPr lang="en-US" sz="4800" b="1" dirty="0"/>
              <a:t>Populations We PROTECT</a:t>
            </a:r>
          </a:p>
        </p:txBody>
      </p:sp>
    </p:spTree>
    <p:extLst>
      <p:ext uri="{BB962C8B-B14F-4D97-AF65-F5344CB8AC3E}">
        <p14:creationId xmlns:p14="http://schemas.microsoft.com/office/powerpoint/2010/main" val="881322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712890"/>
            <a:ext cx="9872871" cy="4383110"/>
          </a:xfrm>
        </p:spPr>
        <p:txBody>
          <a:bodyPr>
            <a:noAutofit/>
          </a:bodyPr>
          <a:lstStyle/>
          <a:p>
            <a:r>
              <a:rPr lang="en-US" sz="2400" b="1" dirty="0" smtClean="0"/>
              <a:t>Nursery Workers</a:t>
            </a:r>
          </a:p>
          <a:p>
            <a:r>
              <a:rPr lang="en-US" sz="2400" b="1" dirty="0" smtClean="0"/>
              <a:t>Children’s and Youth Ministries Workers</a:t>
            </a:r>
          </a:p>
          <a:p>
            <a:r>
              <a:rPr lang="en-US" sz="2400" b="1" dirty="0" smtClean="0"/>
              <a:t>Leisure and Recreational Ministry Workers</a:t>
            </a:r>
          </a:p>
          <a:p>
            <a:r>
              <a:rPr lang="en-US" sz="2400" b="1" dirty="0" smtClean="0"/>
              <a:t>Stephen Ministry Volunteers</a:t>
            </a:r>
          </a:p>
          <a:p>
            <a:r>
              <a:rPr lang="en-US" sz="2400" b="1" dirty="0" smtClean="0"/>
              <a:t>Hospital and Homebound Visitors</a:t>
            </a:r>
          </a:p>
          <a:p>
            <a:r>
              <a:rPr lang="en-US" sz="2400" b="1" dirty="0" smtClean="0"/>
              <a:t>Church Trustees/Church Business Administrators</a:t>
            </a:r>
          </a:p>
          <a:p>
            <a:r>
              <a:rPr lang="en-US" sz="2400" b="1" dirty="0" smtClean="0"/>
              <a:t>Scout Leaders</a:t>
            </a:r>
          </a:p>
          <a:p>
            <a:r>
              <a:rPr lang="en-US" sz="2400" b="1" dirty="0" smtClean="0"/>
              <a:t>Weekday Preschool Staff</a:t>
            </a:r>
          </a:p>
          <a:p>
            <a:r>
              <a:rPr lang="en-US" sz="2400" b="1" dirty="0" smtClean="0"/>
              <a:t>Pastors</a:t>
            </a:r>
          </a:p>
        </p:txBody>
      </p:sp>
      <p:sp>
        <p:nvSpPr>
          <p:cNvPr id="3" name="Title 2"/>
          <p:cNvSpPr>
            <a:spLocks noGrp="1"/>
          </p:cNvSpPr>
          <p:nvPr>
            <p:ph type="title"/>
          </p:nvPr>
        </p:nvSpPr>
        <p:spPr/>
        <p:txBody>
          <a:bodyPr>
            <a:normAutofit/>
          </a:bodyPr>
          <a:lstStyle/>
          <a:p>
            <a:r>
              <a:rPr lang="en-US" sz="4800" b="1" dirty="0" smtClean="0"/>
              <a:t>Populations Who SERVE</a:t>
            </a:r>
            <a:endParaRPr lang="en-US" sz="4800" b="1" dirty="0"/>
          </a:p>
        </p:txBody>
      </p:sp>
    </p:spTree>
    <p:extLst>
      <p:ext uri="{BB962C8B-B14F-4D97-AF65-F5344CB8AC3E}">
        <p14:creationId xmlns:p14="http://schemas.microsoft.com/office/powerpoint/2010/main" val="2876286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How does a church start?</a:t>
            </a:r>
            <a:endParaRPr lang="en-US" sz="4800" b="1" dirty="0"/>
          </a:p>
        </p:txBody>
      </p:sp>
      <p:sp>
        <p:nvSpPr>
          <p:cNvPr id="3" name="Content Placeholder 2"/>
          <p:cNvSpPr>
            <a:spLocks noGrp="1"/>
          </p:cNvSpPr>
          <p:nvPr>
            <p:ph idx="1"/>
          </p:nvPr>
        </p:nvSpPr>
        <p:spPr/>
        <p:txBody>
          <a:bodyPr>
            <a:normAutofit lnSpcReduction="10000"/>
          </a:bodyPr>
          <a:lstStyle/>
          <a:p>
            <a:r>
              <a:rPr lang="en-US" sz="3600" dirty="0" smtClean="0"/>
              <a:t> </a:t>
            </a:r>
            <a:r>
              <a:rPr lang="en-US" sz="3600" b="1" dirty="0" smtClean="0"/>
              <a:t>Creating a Safe Sanctuaries Task Force</a:t>
            </a:r>
          </a:p>
          <a:p>
            <a:endParaRPr lang="en-US" sz="3600" b="1" dirty="0" smtClean="0"/>
          </a:p>
          <a:p>
            <a:r>
              <a:rPr lang="en-US" sz="3600" b="1" dirty="0" smtClean="0"/>
              <a:t>Creating a time line for the completion of the policy</a:t>
            </a:r>
          </a:p>
          <a:p>
            <a:endParaRPr lang="en-US" sz="3600" b="1" dirty="0" smtClean="0"/>
          </a:p>
          <a:p>
            <a:r>
              <a:rPr lang="en-US" sz="3600" b="1" dirty="0" smtClean="0"/>
              <a:t>Scheduling the appropriate number of meetings in order to meet the deadline</a:t>
            </a:r>
            <a:endParaRPr lang="en-US" sz="3600" b="1" dirty="0"/>
          </a:p>
        </p:txBody>
      </p:sp>
    </p:spTree>
    <p:extLst>
      <p:ext uri="{BB962C8B-B14F-4D97-AF65-F5344CB8AC3E}">
        <p14:creationId xmlns:p14="http://schemas.microsoft.com/office/powerpoint/2010/main" val="165666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Tasks that must be accomplished</a:t>
            </a:r>
            <a:endParaRPr lang="en-US" sz="4800" b="1" dirty="0"/>
          </a:p>
        </p:txBody>
      </p:sp>
      <p:sp>
        <p:nvSpPr>
          <p:cNvPr id="3" name="Content Placeholder 2"/>
          <p:cNvSpPr>
            <a:spLocks noGrp="1"/>
          </p:cNvSpPr>
          <p:nvPr>
            <p:ph idx="1"/>
          </p:nvPr>
        </p:nvSpPr>
        <p:spPr>
          <a:xfrm>
            <a:off x="1143000" y="2112885"/>
            <a:ext cx="9872871" cy="3983115"/>
          </a:xfrm>
        </p:spPr>
        <p:txBody>
          <a:bodyPr>
            <a:normAutofit lnSpcReduction="10000"/>
          </a:bodyPr>
          <a:lstStyle/>
          <a:p>
            <a:r>
              <a:rPr lang="en-US" sz="3600" b="1" dirty="0" smtClean="0"/>
              <a:t>Research issues related to child abuse</a:t>
            </a:r>
          </a:p>
          <a:p>
            <a:pPr marL="788670" lvl="1" indent="-514350">
              <a:buFont typeface="+mj-lt"/>
              <a:buAutoNum type="arabicPeriod"/>
            </a:pPr>
            <a:endParaRPr lang="en-US" sz="800" b="1" dirty="0" smtClean="0"/>
          </a:p>
          <a:p>
            <a:pPr marL="788670" lvl="1" indent="-514350">
              <a:buFont typeface="+mj-lt"/>
              <a:buAutoNum type="arabicPeriod"/>
            </a:pPr>
            <a:r>
              <a:rPr lang="en-US" sz="2600" b="1" dirty="0" smtClean="0"/>
              <a:t>Review the definitions and types of abuse</a:t>
            </a:r>
            <a:endParaRPr lang="en-US" sz="1100" b="1" dirty="0" smtClean="0"/>
          </a:p>
          <a:p>
            <a:pPr marL="788670" lvl="1" indent="-514350">
              <a:buFont typeface="+mj-lt"/>
              <a:buAutoNum type="arabicPeriod"/>
            </a:pPr>
            <a:endParaRPr lang="en-US" sz="2600" b="1" dirty="0" smtClean="0"/>
          </a:p>
          <a:p>
            <a:pPr marL="788670" lvl="1" indent="-514350">
              <a:buFont typeface="+mj-lt"/>
              <a:buAutoNum type="arabicPeriod"/>
            </a:pPr>
            <a:r>
              <a:rPr lang="en-US" sz="2600" b="1" dirty="0" smtClean="0"/>
              <a:t>Review the statistics of the frequency of abuse in your geographic area.</a:t>
            </a:r>
          </a:p>
          <a:p>
            <a:pPr marL="788670" lvl="1" indent="-514350">
              <a:buFont typeface="+mj-lt"/>
              <a:buAutoNum type="arabicPeriod"/>
            </a:pPr>
            <a:endParaRPr lang="en-US" sz="2600" b="1" dirty="0" smtClean="0"/>
          </a:p>
          <a:p>
            <a:pPr marL="788670" lvl="1" indent="-514350">
              <a:buFont typeface="+mj-lt"/>
              <a:buAutoNum type="arabicPeriod"/>
            </a:pPr>
            <a:r>
              <a:rPr lang="en-US" sz="2600" b="1" dirty="0" smtClean="0"/>
              <a:t>Recall incidents of child abuse that have made the news in the community. Recall notices of persons listed on the state Sex Offender Registry website who are residing in the church’s community.</a:t>
            </a:r>
          </a:p>
          <a:p>
            <a:pPr marL="788670" lvl="1" indent="-514350">
              <a:buFont typeface="+mj-lt"/>
              <a:buAutoNum type="arabicPeriod"/>
            </a:pPr>
            <a:endParaRPr lang="en-US" sz="2400" dirty="0" smtClean="0"/>
          </a:p>
          <a:p>
            <a:pPr marL="274320" lvl="1" indent="0">
              <a:buNone/>
            </a:pPr>
            <a:endParaRPr lang="en-US" sz="2800" dirty="0"/>
          </a:p>
        </p:txBody>
      </p:sp>
    </p:spTree>
    <p:extLst>
      <p:ext uri="{BB962C8B-B14F-4D97-AF65-F5344CB8AC3E}">
        <p14:creationId xmlns:p14="http://schemas.microsoft.com/office/powerpoint/2010/main" val="3253726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t>
            </a:r>
            <a:r>
              <a:rPr lang="en-US" b="1" dirty="0" smtClean="0"/>
              <a:t>asks that must be accomplished </a:t>
            </a:r>
            <a:br>
              <a:rPr lang="en-US" b="1" dirty="0" smtClean="0"/>
            </a:br>
            <a:r>
              <a:rPr lang="en-US" b="1" dirty="0" smtClean="0"/>
              <a:t>	</a:t>
            </a:r>
            <a:r>
              <a:rPr lang="en-US" b="1" dirty="0" smtClean="0"/>
              <a:t>				Research </a:t>
            </a:r>
            <a:r>
              <a:rPr lang="en-US" b="1" dirty="0" smtClean="0"/>
              <a:t>continued</a:t>
            </a:r>
            <a:endParaRPr lang="en-US" dirty="0"/>
          </a:p>
        </p:txBody>
      </p:sp>
      <p:sp>
        <p:nvSpPr>
          <p:cNvPr id="3" name="Content Placeholder 2"/>
          <p:cNvSpPr>
            <a:spLocks noGrp="1"/>
          </p:cNvSpPr>
          <p:nvPr>
            <p:ph idx="1"/>
          </p:nvPr>
        </p:nvSpPr>
        <p:spPr>
          <a:xfrm>
            <a:off x="1143000" y="1855433"/>
            <a:ext cx="9872871" cy="4240567"/>
          </a:xfrm>
        </p:spPr>
        <p:txBody>
          <a:bodyPr/>
          <a:lstStyle/>
          <a:p>
            <a:pPr marL="788670" lvl="1" indent="-514350">
              <a:buFont typeface="+mj-lt"/>
              <a:buAutoNum type="arabicPeriod"/>
            </a:pPr>
            <a:endParaRPr lang="en-US" sz="2400" b="1" dirty="0" smtClean="0"/>
          </a:p>
          <a:p>
            <a:pPr marL="788670" lvl="1" indent="-514350">
              <a:buAutoNum type="arabicPeriod" startAt="4"/>
            </a:pPr>
            <a:r>
              <a:rPr lang="en-US" sz="2600" b="1" dirty="0" smtClean="0"/>
              <a:t>Make a list of places and settings in which child abuse could  occur in the congregation</a:t>
            </a:r>
          </a:p>
          <a:p>
            <a:pPr marL="788670" lvl="1" indent="-514350">
              <a:buFont typeface="Corbel" pitchFamily="34" charset="0"/>
              <a:buAutoNum type="arabicPeriod" startAt="5"/>
            </a:pPr>
            <a:endParaRPr lang="en-US" sz="2600" b="1" dirty="0" smtClean="0"/>
          </a:p>
          <a:p>
            <a:pPr marL="788670" lvl="1" indent="-514350">
              <a:buAutoNum type="arabicPeriod" startAt="5"/>
            </a:pPr>
            <a:r>
              <a:rPr lang="en-US" sz="2600" b="1" dirty="0" smtClean="0"/>
              <a:t>Explore the question, “Who are the victims of child abuse?”</a:t>
            </a:r>
          </a:p>
          <a:p>
            <a:pPr marL="788670" lvl="1" indent="-514350">
              <a:buAutoNum type="arabicPeriod" startAt="5"/>
            </a:pPr>
            <a:endParaRPr lang="en-US" sz="2600" b="1" dirty="0" smtClean="0"/>
          </a:p>
          <a:p>
            <a:pPr marL="788670" lvl="1" indent="-514350">
              <a:buNone/>
            </a:pPr>
            <a:r>
              <a:rPr lang="en-US" b="1" dirty="0" smtClean="0"/>
              <a:t>6</a:t>
            </a:r>
            <a:r>
              <a:rPr lang="en-US" sz="2600" b="1" dirty="0" smtClean="0"/>
              <a:t>.  “Who are the abusers?” How will they react when confronted?</a:t>
            </a:r>
          </a:p>
          <a:p>
            <a:pPr marL="788670" lvl="1" indent="-514350">
              <a:buFont typeface="+mj-lt"/>
              <a:buAutoNum type="arabicPeriod"/>
            </a:pPr>
            <a:endParaRPr lang="en-US" sz="2600" b="1" dirty="0" smtClean="0"/>
          </a:p>
          <a:p>
            <a:pPr marL="788670" lvl="1" indent="-514350">
              <a:buNone/>
            </a:pPr>
            <a:r>
              <a:rPr lang="en-US" sz="2400" b="1" dirty="0"/>
              <a:t>7</a:t>
            </a:r>
            <a:r>
              <a:rPr lang="en-US" sz="2600" b="1" dirty="0" smtClean="0"/>
              <a:t>.  Review the consequences of child abuse in the church</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5108"/>
            <a:ext cx="9875520" cy="949909"/>
          </a:xfrm>
        </p:spPr>
        <p:txBody>
          <a:bodyPr>
            <a:normAutofit/>
          </a:bodyPr>
          <a:lstStyle/>
          <a:p>
            <a:r>
              <a:rPr lang="en-US" sz="4800" dirty="0" smtClean="0"/>
              <a:t>Continuing the task…</a:t>
            </a:r>
            <a:endParaRPr lang="en-US" sz="4800" dirty="0"/>
          </a:p>
        </p:txBody>
      </p:sp>
      <p:sp>
        <p:nvSpPr>
          <p:cNvPr id="3" name="Content Placeholder 2"/>
          <p:cNvSpPr>
            <a:spLocks noGrp="1"/>
          </p:cNvSpPr>
          <p:nvPr>
            <p:ph idx="1"/>
          </p:nvPr>
        </p:nvSpPr>
        <p:spPr>
          <a:xfrm>
            <a:off x="1143000" y="1171853"/>
            <a:ext cx="9872871" cy="5237826"/>
          </a:xfrm>
        </p:spPr>
        <p:txBody>
          <a:bodyPr>
            <a:normAutofit fontScale="92500"/>
          </a:bodyPr>
          <a:lstStyle/>
          <a:p>
            <a:r>
              <a:rPr lang="en-US" sz="3600" b="1" dirty="0" smtClean="0"/>
              <a:t>Evaluate the current practices of the church related to the care and supervision of children and youth</a:t>
            </a:r>
          </a:p>
          <a:p>
            <a:pPr marL="560070" indent="-514350">
              <a:buFont typeface="+mj-lt"/>
              <a:buAutoNum type="arabicPeriod"/>
            </a:pPr>
            <a:r>
              <a:rPr lang="en-US" sz="2600" b="1" dirty="0" smtClean="0"/>
              <a:t>Explore the circumstances and situations in the church that could make it easier for an abuser to hurt a child. When the task force understands this, they are better able to understand and identify the ways that abuse can be prevented.</a:t>
            </a:r>
          </a:p>
          <a:p>
            <a:pPr marL="560070" indent="-514350">
              <a:buFont typeface="+mj-lt"/>
              <a:buAutoNum type="arabicPeriod"/>
            </a:pPr>
            <a:r>
              <a:rPr lang="en-US" sz="2600" b="1" dirty="0" smtClean="0"/>
              <a:t>Identify current policies. Even if there is no written policy there are unwritten rules, “the way things are done.” Identify current practices, written or unwritten, as adequate, inadequate, or in need of modification.</a:t>
            </a:r>
          </a:p>
          <a:p>
            <a:pPr marL="560070" indent="-514350">
              <a:buFont typeface="+mj-lt"/>
              <a:buAutoNum type="arabicPeriod"/>
            </a:pPr>
            <a:r>
              <a:rPr lang="en-US" sz="2600" b="1" dirty="0" smtClean="0"/>
              <a:t>Review current policies on the following: recruitment and screening of paid and volunteer workers and staff, training, supervision, reporting, discipline, and facilities used for children and youth. </a:t>
            </a:r>
            <a:endParaRPr lang="en-US" sz="2600" b="1" dirty="0"/>
          </a:p>
        </p:txBody>
      </p:sp>
    </p:spTree>
    <p:extLst>
      <p:ext uri="{BB962C8B-B14F-4D97-AF65-F5344CB8AC3E}">
        <p14:creationId xmlns:p14="http://schemas.microsoft.com/office/powerpoint/2010/main" val="1311610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624</TotalTime>
  <Words>990</Words>
  <Application>Microsoft Office PowerPoint</Application>
  <PresentationFormat>Widescreen</PresentationFormat>
  <Paragraphs>110</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Corbel</vt:lpstr>
      <vt:lpstr>Basis</vt:lpstr>
      <vt:lpstr>Creating A Safe Sanctuary policy</vt:lpstr>
      <vt:lpstr>Our Mandate</vt:lpstr>
      <vt:lpstr>Why are we doing this?    …because it is required of us</vt:lpstr>
      <vt:lpstr>Populations We PROTECT</vt:lpstr>
      <vt:lpstr>Populations Who SERVE</vt:lpstr>
      <vt:lpstr>How does a church start?</vt:lpstr>
      <vt:lpstr>Tasks that must be accomplished</vt:lpstr>
      <vt:lpstr>Tasks that must be accomplished       Research continued</vt:lpstr>
      <vt:lpstr>Continuing the task…</vt:lpstr>
      <vt:lpstr>Continuing the task…</vt:lpstr>
      <vt:lpstr>Continuing the task…</vt:lpstr>
      <vt:lpstr>A Timely Reminder…</vt:lpstr>
      <vt:lpstr>Back to the task a hand…</vt:lpstr>
      <vt:lpstr>Continuing the task…</vt:lpstr>
      <vt:lpstr>Almost done…</vt:lpstr>
      <vt:lpstr>Really, almost done…</vt:lpstr>
      <vt:lpstr>We’re there…the LAST task!</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Safe Sanctuary policy</dc:title>
  <dc:creator>Debby Fox</dc:creator>
  <cp:lastModifiedBy>Debby Fox</cp:lastModifiedBy>
  <cp:revision>64</cp:revision>
  <dcterms:created xsi:type="dcterms:W3CDTF">2014-02-20T00:46:10Z</dcterms:created>
  <dcterms:modified xsi:type="dcterms:W3CDTF">2014-04-07T17:29:09Z</dcterms:modified>
</cp:coreProperties>
</file>